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6" r:id="rId2"/>
    <p:sldId id="261" r:id="rId3"/>
    <p:sldId id="256" r:id="rId4"/>
    <p:sldId id="289" r:id="rId5"/>
    <p:sldId id="257" r:id="rId6"/>
    <p:sldId id="277" r:id="rId7"/>
    <p:sldId id="278" r:id="rId8"/>
    <p:sldId id="282" r:id="rId9"/>
    <p:sldId id="286" r:id="rId10"/>
    <p:sldId id="283" r:id="rId11"/>
    <p:sldId id="284" r:id="rId12"/>
    <p:sldId id="287" r:id="rId13"/>
    <p:sldId id="290" r:id="rId14"/>
    <p:sldId id="280" r:id="rId15"/>
    <p:sldId id="260" r:id="rId16"/>
    <p:sldId id="281" r:id="rId17"/>
    <p:sldId id="291" r:id="rId18"/>
    <p:sldId id="288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01332-06CA-40EF-874D-C478BCB67CAB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16458-B345-46B4-ABED-81A901D8B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609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316458-B345-46B4-ABED-81A901D8B4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75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F659BD-D6D3-4A4C-B000-F9FD5436F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F11E9B2-D049-4277-B0FD-00DA2AF37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0476CFB-1570-4C4D-ABF3-20C725869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0F97-DEFA-48E1-845D-C1112112DA1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29B6D01-4149-480E-A510-9B23D9D6C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546A001-40D2-4BCD-9215-62C340520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D7B8-9FD4-4D00-84A7-57F6AFA05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694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3A50FE7-D60A-4D01-B828-30DF580DE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EEF99C4-1F41-4A81-948F-92A32FF4A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A8A37FC-8CC8-4187-B074-789631258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0F97-DEFA-48E1-845D-C1112112DA1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E7E8E4D-8756-47F6-B26D-A2C2C4FCC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5EF3C0D-97D2-4737-A587-8E8633817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D7B8-9FD4-4D00-84A7-57F6AFA05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31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32B70A9-5D3B-4671-8B67-20B4D8B8F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39573B3-1F83-41B5-A4E9-7D5057099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56F04A1-28B3-4C2A-A093-F9A4657D9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0F97-DEFA-48E1-845D-C1112112DA1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32C2F1D-D5AB-4ABC-9E1F-F69A1904A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AB0F04F-4C26-42BF-86D5-96233D9A7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D7B8-9FD4-4D00-84A7-57F6AFA05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645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08FE922-098C-4943-B104-F989582D6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EA95C5C-C1A4-4852-A78C-5FD78D2965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DE88A7F-B516-41BE-B816-32116DA25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6AF6492-160C-4E52-A43A-BFDEB76C3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0F97-DEFA-48E1-845D-C1112112DA1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EE5743B-C369-4A30-981A-41A4E4C6B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FE96C2D-5B52-41DC-8030-61B8D9461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D7B8-9FD4-4D00-84A7-57F6AFA05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3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2EED86-927D-46CD-BC92-DB844F94F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C03C60D-A4D9-4856-BDA7-8A93BF953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B7E84DC-9132-475E-AC42-D867B35C1B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B1AD751-710B-405C-A74A-FB9D900993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E9C037A7-E850-4CC8-987A-9454D423CC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192389C5-9B8E-4E43-8EEE-64787C026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0F97-DEFA-48E1-845D-C1112112DA1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CA0D736-41B0-4731-939C-83E281247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16315489-3783-4A33-8AC5-9528991B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D7B8-9FD4-4D00-84A7-57F6AFA05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661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7D3B8E-3321-41E8-9DE1-4E41B6466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4103E23-F91B-4D3B-B0A9-97C2F7045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0F97-DEFA-48E1-845D-C1112112DA1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6EE708FD-505C-40BA-8A1A-64F582347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E0B8452-240C-49F3-A357-D8F37A8FA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D7B8-9FD4-4D00-84A7-57F6AFA05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273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09400B94-2A92-426E-B054-CF9B2F478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0F97-DEFA-48E1-845D-C1112112DA1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1587C35C-989C-4994-8D9E-0362437A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AF565A3-0B6A-43EE-BE61-01AFE1DB5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D7B8-9FD4-4D00-84A7-57F6AFA05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42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91B8ACE-0AEA-4C74-A1AE-B50295A1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EDA2126-59CB-455D-9EC7-205A49457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7E36A62-4EDB-4EFD-AA36-889B365AF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A85056E-2EFC-4D1D-917E-D592D63D0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0F97-DEFA-48E1-845D-C1112112DA1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661856B-6A3D-4393-A239-0D2FFB44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C1BE617-9661-46E5-8901-3636547E4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D7B8-9FD4-4D00-84A7-57F6AFA05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24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185AD8A-63A3-423C-9381-26145504A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A2A64C9-E0CD-4E62-826C-D9B0D90E85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5AE7CB9-0CBB-44E6-96DD-FFC5F6BAA4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4A0EF9D-1B00-4849-BDF6-DB60DDBE3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0F97-DEFA-48E1-845D-C1112112DA1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F1781E7-861F-4FBC-A1A5-83FCBA044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A7F4D14-A326-4C4C-8938-F7591C739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D7B8-9FD4-4D00-84A7-57F6AFA05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31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E7BD25-DFFF-46FF-95BE-8E1A2FEAD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F5D6086-B6BF-4D09-9B7E-FA26F5E00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F0F75D4-EA58-449C-908C-18D2FB564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0F97-DEFA-48E1-845D-C1112112DA1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21C50A9-2190-4F62-AB8C-0958BDAF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86B7058-413F-4C22-91CF-60594BA5D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D7B8-9FD4-4D00-84A7-57F6AFA05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966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BA0F677D-170A-4683-A397-0357B8C7CE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00D9A2F-279E-4BAA-B747-845EF5ECAC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5F84C66-1F29-452A-BE83-973F6B585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0F97-DEFA-48E1-845D-C1112112DA1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2CE5E4-16C8-489F-9BEA-8E3AD3023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80565E-37A4-4D4D-9FEB-651ADFB6B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BD7B8-9FD4-4D00-84A7-57F6AFA05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31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6CF881D-B9C8-448F-AFDC-868ECDFD5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39F4AFF-8842-43CA-8488-64A5BD2D9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6E048F7-F519-4764-824C-582D6C1C3B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F0F97-DEFA-48E1-845D-C1112112DA10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9ED163A-41FA-47DB-80E0-027BDE8781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283C9F6-A56B-4B01-832D-81D6CB84F0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BD7B8-9FD4-4D00-84A7-57F6AFA05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959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vk.com/club208758968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10" Type="http://schemas.openxmlformats.org/officeDocument/2006/relationships/image" Target="../media/image31.pn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.png"/><Relationship Id="rId7" Type="http://schemas.openxmlformats.org/officeDocument/2006/relationships/image" Target="../media/image45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10" Type="http://schemas.openxmlformats.org/officeDocument/2006/relationships/image" Target="../media/image47.pn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>
              <a:latin typeface="Stark" pitchFamily="50" charset="-18"/>
            </a:endParaRPr>
          </a:p>
        </p:txBody>
      </p:sp>
      <p:pic>
        <p:nvPicPr>
          <p:cNvPr id="5" name="Picture 2" descr="\\kek004b\Public_2\!ОТДЕЛ ЧИТАЛЬНЫХ ЗАЛОВ\КОНКУРС НБР\2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8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0731A341-B9BD-46D2-B7D8-7F89724A75E4}"/>
              </a:ext>
            </a:extLst>
          </p:cNvPr>
          <p:cNvSpPr txBox="1">
            <a:spLocks/>
          </p:cNvSpPr>
          <p:nvPr/>
        </p:nvSpPr>
        <p:spPr>
          <a:xfrm>
            <a:off x="927056" y="2899228"/>
            <a:ext cx="6863157" cy="192386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7030A0"/>
                </a:solidFill>
                <a:effectLst/>
                <a:latin typeface="Stark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«Кейс правовых знаний в детских историях»: </a:t>
            </a:r>
          </a:p>
          <a:p>
            <a:r>
              <a:rPr lang="ru-RU" sz="3200" b="1" dirty="0">
                <a:solidFill>
                  <a:srgbClr val="7030A0"/>
                </a:solidFill>
                <a:effectLst/>
                <a:latin typeface="Stark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опыт работы </a:t>
            </a:r>
            <a:r>
              <a:rPr lang="ru-RU" sz="3200" b="1" dirty="0" smtClean="0">
                <a:solidFill>
                  <a:srgbClr val="7030A0"/>
                </a:solidFill>
                <a:effectLst/>
                <a:latin typeface="Stark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ГБУК </a:t>
            </a:r>
            <a:r>
              <a:rPr lang="ru-RU" sz="3200" b="1" dirty="0">
                <a:solidFill>
                  <a:srgbClr val="7030A0"/>
                </a:solidFill>
                <a:effectLst/>
                <a:latin typeface="Stark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«Самарская областная детская библиотека»</a:t>
            </a:r>
            <a:r>
              <a:rPr lang="ru-RU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ark" pitchFamily="50" charset="-18"/>
                <a:cs typeface="Times New Roman" panose="02020603050405020304" pitchFamily="18" charset="0"/>
              </a:rPr>
              <a:t> </a:t>
            </a:r>
            <a:r>
              <a:rPr lang="ru-RU" sz="5333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ark" pitchFamily="50" charset="-18"/>
              </a:rPr>
              <a:t/>
            </a:r>
            <a:br>
              <a:rPr lang="ru-RU" sz="5333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ark" pitchFamily="50" charset="-18"/>
              </a:rPr>
            </a:br>
            <a:r>
              <a:rPr lang="en-US" sz="5333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ark" pitchFamily="50" charset="-18"/>
              </a:rPr>
              <a:t> </a:t>
            </a:r>
            <a:r>
              <a:rPr lang="ru-RU" sz="2667" b="1" i="1" dirty="0">
                <a:solidFill>
                  <a:schemeClr val="accent4">
                    <a:lumMod val="75000"/>
                  </a:schemeClr>
                </a:solidFill>
                <a:latin typeface="Stark" pitchFamily="50" charset="-18"/>
              </a:rPr>
              <a:t/>
            </a:r>
            <a:br>
              <a:rPr lang="ru-RU" sz="2667" b="1" i="1" dirty="0">
                <a:solidFill>
                  <a:schemeClr val="accent4">
                    <a:lumMod val="75000"/>
                  </a:schemeClr>
                </a:solidFill>
                <a:latin typeface="Stark" pitchFamily="50" charset="-18"/>
              </a:rPr>
            </a:br>
            <a:endParaRPr lang="ru-RU" sz="2400" b="1" i="1" dirty="0">
              <a:solidFill>
                <a:schemeClr val="accent4">
                  <a:lumMod val="75000"/>
                </a:schemeClr>
              </a:solidFill>
              <a:latin typeface="Stark" pitchFamily="50" charset="-18"/>
            </a:endParaRPr>
          </a:p>
        </p:txBody>
      </p:sp>
      <p:pic>
        <p:nvPicPr>
          <p:cNvPr id="10" name="Picture 3" descr="F:\БРЕНДИРОВАНИЕ\-_HnMc6zHE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469" y="593290"/>
            <a:ext cx="1987300" cy="146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799856" y="5946610"/>
            <a:ext cx="2112235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67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ark" pitchFamily="50" charset="-18"/>
              </a:rPr>
              <a:t>Самара, 2024 г.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37325" y="4503266"/>
            <a:ext cx="4624601" cy="1761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733" b="1" dirty="0">
              <a:solidFill>
                <a:schemeClr val="accent2">
                  <a:lumMod val="50000"/>
                </a:schemeClr>
              </a:solidFill>
              <a:latin typeface="Stark" pitchFamily="50" charset="-18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rgbClr val="C00000"/>
                </a:solidFill>
                <a:effectLst/>
                <a:latin typeface="Stark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М. Н. </a:t>
            </a:r>
            <a:r>
              <a:rPr lang="ru-RU" sz="1800" b="1" i="1" dirty="0" err="1">
                <a:solidFill>
                  <a:srgbClr val="C00000"/>
                </a:solidFill>
                <a:effectLst/>
                <a:latin typeface="Stark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Батаева</a:t>
            </a:r>
            <a:r>
              <a:rPr lang="ru-RU" sz="1800" b="1" i="1" dirty="0">
                <a:solidFill>
                  <a:srgbClr val="C00000"/>
                </a:solidFill>
                <a:effectLst/>
                <a:latin typeface="Stark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 – заведующая отделом читальных залов ГБУК «Самарская областная детская библиотека»</a:t>
            </a:r>
            <a:endParaRPr lang="ru-RU" sz="1800" b="1" dirty="0">
              <a:solidFill>
                <a:srgbClr val="C00000"/>
              </a:solidFill>
              <a:effectLst/>
              <a:latin typeface="Stark" pitchFamily="50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03602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="" xmlns:a16="http://schemas.microsoft.com/office/drawing/2014/main" id="{DF6D964D-D625-4767-B070-DDD10FF3F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67131" y="662325"/>
            <a:ext cx="2367597" cy="5288437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1400" b="1" i="1" dirty="0">
                <a:effectLst/>
                <a:latin typeface="Stark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интерактивная  квест – игра была реализована в 2020 году в рамках пилотного проекта «Территория без наркотиков», инициированного Департаментом по вопросам правопорядка и противодействия коррупции в Самарской области, при поддержке Министерства культуры Самарской области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080E71B-A94A-408B-8FA6-62EED00344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57" t="15944" r="13169" b="36495"/>
          <a:stretch/>
        </p:blipFill>
        <p:spPr>
          <a:xfrm>
            <a:off x="3543486" y="961902"/>
            <a:ext cx="7350838" cy="40244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64E9020E-8518-411D-AE2B-4F9460136BFC}"/>
              </a:ext>
            </a:extLst>
          </p:cNvPr>
          <p:cNvSpPr txBox="1"/>
          <p:nvPr/>
        </p:nvSpPr>
        <p:spPr>
          <a:xfrm>
            <a:off x="5349772" y="5603865"/>
            <a:ext cx="4015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hlinkClick r:id="rId5"/>
              </a:rPr>
              <a:t>https://vk.com/club208758968</a:t>
            </a:r>
            <a:r>
              <a:rPr lang="ru-RU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9994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2A3631A1-5BDD-42A0-82B8-3063A6A38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228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0108" y="365125"/>
            <a:ext cx="41207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ark" pitchFamily="50" charset="-18"/>
              </a:rPr>
              <a:t>Команды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ark" pitchFamily="50" charset="-18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ark" pitchFamily="50" charset="-18"/>
              </a:rPr>
              <a:t>-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ark" pitchFamily="50" charset="-18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ark" pitchFamily="50" charset="-18"/>
              </a:rPr>
              <a:t>участники 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ark" pitchFamily="50" charset="-18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5DD09061-48BF-4457-BE85-D37DD8BED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382" y="344708"/>
            <a:ext cx="3908982" cy="29220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731A4E71-388A-436D-82E8-42D0866BFB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448" t="24653" r="38377" b="14914"/>
          <a:stretch/>
        </p:blipFill>
        <p:spPr>
          <a:xfrm>
            <a:off x="4262622" y="1893009"/>
            <a:ext cx="3510699" cy="3492042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DC72436F-0329-459E-B883-C66428155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715572"/>
            <a:ext cx="3824141" cy="28669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="" xmlns:a16="http://schemas.microsoft.com/office/drawing/2014/main" id="{1A47CDB2-861B-485A-AE95-9B0DB1DC8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762" y="3639030"/>
            <a:ext cx="3987273" cy="27254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="" xmlns:a16="http://schemas.microsoft.com/office/drawing/2014/main" id="{8C7EEAC8-1615-45DC-81FF-B7AF4F794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391"/>
            <a:ext cx="3908982" cy="2931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318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kek004b\Public_2\!ОТДЕЛ ЧИТАЛЬНЫХ ЗАЛОВ\КОНКУРС НБР\1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83823" y="365126"/>
            <a:ext cx="9322129" cy="5611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Stark" pitchFamily="50" charset="-18"/>
              </a:rPr>
              <a:t>Изучение прав и обязанностей гражданина РФ</a:t>
            </a:r>
            <a:endParaRPr lang="ru-RU" sz="3200" b="1" dirty="0">
              <a:solidFill>
                <a:srgbClr val="C00000"/>
              </a:solidFill>
              <a:latin typeface="Stark" pitchFamily="50" charset="-18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7D0894D-0789-438B-843E-79ACB7E215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758" t="36976" r="39459" b="19587"/>
          <a:stretch/>
        </p:blipFill>
        <p:spPr>
          <a:xfrm>
            <a:off x="250580" y="967181"/>
            <a:ext cx="5506076" cy="4103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6FD9513-938C-4F32-9292-39F815D8B5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453" t="43711" r="38222" b="16289"/>
          <a:stretch/>
        </p:blipFill>
        <p:spPr>
          <a:xfrm>
            <a:off x="6096000" y="1650671"/>
            <a:ext cx="5909339" cy="4429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882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00739682-C181-4D0D-A1B9-412BAA508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228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62004" y="53126"/>
            <a:ext cx="7065819" cy="81053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Stark" pitchFamily="50" charset="-18"/>
              </a:rPr>
              <a:t>Мониторинг территории города (района, села, деревни…)</a:t>
            </a:r>
            <a:endParaRPr lang="ru-RU" sz="3200" b="1" dirty="0">
              <a:solidFill>
                <a:srgbClr val="C00000"/>
              </a:solidFill>
              <a:latin typeface="Stark" pitchFamily="50" charset="-18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="" xmlns:a16="http://schemas.microsoft.com/office/drawing/2014/main" id="{09E30E14-9EB4-4DAF-AD36-8946C8775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939" y="5916113"/>
            <a:ext cx="734070" cy="734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s://sun9-65.userapi.com/impg/kRqGCVmHZMU7StHUXFM4Y251IqknrAwp-rBhwA/Ev9Od3GQRec.jpg?size=960x720&amp;quality=95&amp;sign=6f1e3e67709a72008032176795760fe4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3" y="1944584"/>
            <a:ext cx="5640779" cy="423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ttps://sun9-21.userapi.com/impg/5is6ORH_8uCVDkKBYzYULnqf9vPe4b_rUOBMYA/pMFghedKaS0.jpg?size=1280x905&amp;quality=95&amp;sign=becb8d65dc87b04820cd6c8f2ca53857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611" y="1148595"/>
            <a:ext cx="6051259" cy="427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5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CE98D20-DE55-468B-87E9-2F0818386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988" y="0"/>
            <a:ext cx="121228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548299" y="0"/>
            <a:ext cx="6615545" cy="774906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Stark" pitchFamily="50" charset="-18"/>
              </a:rPr>
              <a:t>Проекты участников </a:t>
            </a:r>
            <a:endParaRPr lang="ru-RU" b="1" dirty="0">
              <a:solidFill>
                <a:srgbClr val="C00000"/>
              </a:solidFill>
              <a:latin typeface="Stark" pitchFamily="50" charset="-18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093B6699-9A97-48CF-B3D1-957F46552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25" y="320965"/>
            <a:ext cx="4376760" cy="273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86B5045-766F-45DC-896F-FBFDB68E6B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913" t="27766" r="38995" b="34984"/>
          <a:stretch/>
        </p:blipFill>
        <p:spPr>
          <a:xfrm>
            <a:off x="248679" y="3225497"/>
            <a:ext cx="4376760" cy="277126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CF9EE0B-521A-43BD-A4D7-B5D78FC40A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758" t="36977" r="38686" b="24810"/>
          <a:stretch/>
        </p:blipFill>
        <p:spPr>
          <a:xfrm>
            <a:off x="5750179" y="837227"/>
            <a:ext cx="4700107" cy="2784715"/>
          </a:xfrm>
          <a:prstGeom prst="rect">
            <a:avLst/>
          </a:prstGeom>
        </p:spPr>
      </p:pic>
      <p:pic>
        <p:nvPicPr>
          <p:cNvPr id="3076" name="Picture 4">
            <a:extLst>
              <a:ext uri="{FF2B5EF4-FFF2-40B4-BE49-F238E27FC236}">
                <a16:creationId xmlns="" xmlns:a16="http://schemas.microsoft.com/office/drawing/2014/main" id="{43DC5678-DC3B-41EC-ADB5-EC47962F35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" b="11065"/>
          <a:stretch/>
        </p:blipFill>
        <p:spPr bwMode="auto">
          <a:xfrm>
            <a:off x="7056464" y="3857726"/>
            <a:ext cx="4340469" cy="267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48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B4D6D95-6040-4C0D-A5AE-DA0EA114D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Picture 2" descr="\\kek004b\Public_2\!ОТДЕЛ ЧИТАЛЬНЫХ ЗАЛОВ\КОНКУРС НБР\4.png">
            <a:extLst>
              <a:ext uri="{FF2B5EF4-FFF2-40B4-BE49-F238E27FC236}">
                <a16:creationId xmlns="" xmlns:a16="http://schemas.microsoft.com/office/drawing/2014/main" id="{FCDA928E-326C-4DD0-A8D4-388524A24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23D1081-EAB5-4B31-8C14-C14BFD0718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57" t="10034" r="43024" b="14236"/>
          <a:stretch/>
        </p:blipFill>
        <p:spPr>
          <a:xfrm>
            <a:off x="6212263" y="865073"/>
            <a:ext cx="3685881" cy="5078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859C4B3-7549-4886-B3E8-515B22D2120A}"/>
              </a:ext>
            </a:extLst>
          </p:cNvPr>
          <p:cNvSpPr txBox="1"/>
          <p:nvPr/>
        </p:nvSpPr>
        <p:spPr>
          <a:xfrm>
            <a:off x="212497" y="1111182"/>
            <a:ext cx="372044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* </a:t>
            </a:r>
            <a:r>
              <a:rPr lang="ru-RU" sz="2800" b="1" i="1" dirty="0">
                <a:effectLst/>
                <a:latin typeface="Stark" pitchFamily="50" charset="-18"/>
                <a:ea typeface="Calibri" panose="020F0502020204030204" pitchFamily="34" charset="0"/>
              </a:rPr>
              <a:t>в 2022 году проект «Регион 63- территория здоровья» стал финалистом </a:t>
            </a:r>
            <a:r>
              <a:rPr lang="ru-RU" sz="2800" b="1" i="1" dirty="0">
                <a:solidFill>
                  <a:srgbClr val="000000"/>
                </a:solidFill>
                <a:effectLst/>
                <a:latin typeface="Stark" pitchFamily="50" charset="-18"/>
                <a:ea typeface="Calibri" panose="020F0502020204030204" pitchFamily="34" charset="0"/>
              </a:rPr>
              <a:t>Всероссийской премии "Больших перемен" </a:t>
            </a:r>
          </a:p>
          <a:p>
            <a:pPr algn="ctr"/>
            <a:r>
              <a:rPr lang="ru-RU" sz="2800" b="1" i="1" dirty="0">
                <a:solidFill>
                  <a:srgbClr val="000000"/>
                </a:solidFill>
                <a:effectLst/>
                <a:latin typeface="Stark" pitchFamily="50" charset="-18"/>
                <a:ea typeface="Calibri" panose="020F0502020204030204" pitchFamily="34" charset="0"/>
              </a:rPr>
              <a:t>в номинации "Больше, чем команда"</a:t>
            </a:r>
            <a:endParaRPr lang="ru-RU" sz="2800" b="1" i="1" dirty="0">
              <a:latin typeface="Stark" pitchFamily="50" charset="-18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="" xmlns:a16="http://schemas.microsoft.com/office/drawing/2014/main" id="{EAF7F466-EFFB-4885-8634-63EB16E9D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588" y="0"/>
            <a:ext cx="1029878" cy="10298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031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\\kek004b\Public_2\!ОТДЕЛ ЧИТАЛЬНЫХ ЗАЛОВ\КОНКУРС НБР\2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65"/>
            <a:ext cx="12192000" cy="698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41983" y="1211609"/>
            <a:ext cx="4042759" cy="3375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67" b="1" dirty="0">
                <a:solidFill>
                  <a:srgbClr val="C00000"/>
                </a:solidFill>
                <a:latin typeface="Stark" pitchFamily="50" charset="-18"/>
              </a:rPr>
              <a:t>Цель проекта  </a:t>
            </a:r>
            <a:r>
              <a:rPr lang="ru-RU" sz="2667" b="1" dirty="0">
                <a:latin typeface="Stark" pitchFamily="50" charset="-18"/>
              </a:rPr>
              <a:t>-</a:t>
            </a:r>
            <a:r>
              <a:rPr lang="ru-RU" sz="2667" dirty="0">
                <a:latin typeface="Stark" pitchFamily="50" charset="-18"/>
              </a:rPr>
              <a:t> профилактика рисков и негативных последствий использования Интернета детьми путем оказания им поддержки в развитии навыков безопасного поведения в сети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98271" y="4965171"/>
            <a:ext cx="4896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данный проект проходит в рамках</a:t>
            </a:r>
          </a:p>
          <a:p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Всероссийской акции «Неделя безопасного Рунета»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\\kek004b\Public_2\!ОТДЕЛ ЧИТАЛЬНЫХ ЗАЛОВ\КОНКУРС НБР\ЛОГОТИП МАРАФОН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8" y="857232"/>
            <a:ext cx="5164055" cy="51640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017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kek004b\Public_2\!ОТДЕЛ ЧИТАЛЬНЫХ ЗАЛОВ\КОНКУРС НБР\1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77" y="3943875"/>
            <a:ext cx="3455927" cy="864096"/>
          </a:xfrm>
        </p:spPr>
        <p:txBody>
          <a:bodyPr>
            <a:noAutofit/>
          </a:bodyPr>
          <a:lstStyle/>
          <a:p>
            <a:pPr algn="l"/>
            <a:r>
              <a:rPr lang="ru-RU" sz="1600" b="1" dirty="0">
                <a:latin typeface="Ctark  "/>
              </a:rPr>
              <a:t/>
            </a:r>
            <a:br>
              <a:rPr lang="ru-RU" sz="1600" b="1" dirty="0">
                <a:latin typeface="Ctark  "/>
              </a:rPr>
            </a:br>
            <a:r>
              <a:rPr lang="ru-RU" sz="1600" b="1" dirty="0">
                <a:latin typeface="Stark" pitchFamily="50" charset="-18"/>
              </a:rPr>
              <a:t/>
            </a:r>
            <a:br>
              <a:rPr lang="ru-RU" sz="1600" b="1" dirty="0">
                <a:latin typeface="Stark" pitchFamily="50" charset="-18"/>
              </a:rPr>
            </a:br>
            <a:r>
              <a:rPr lang="ru-RU" sz="1733" dirty="0">
                <a:latin typeface="Stark" pitchFamily="50" charset="-18"/>
              </a:rPr>
              <a:t/>
            </a:r>
            <a:br>
              <a:rPr lang="ru-RU" sz="1733" dirty="0">
                <a:latin typeface="Stark" pitchFamily="50" charset="-18"/>
              </a:rPr>
            </a:br>
            <a:r>
              <a:rPr lang="ru-RU" sz="1733" dirty="0">
                <a:latin typeface="Stark" pitchFamily="50" charset="-18"/>
              </a:rPr>
              <a:t> </a:t>
            </a:r>
            <a:r>
              <a:rPr lang="ru-RU" sz="1600" b="1" dirty="0">
                <a:latin typeface="Stark" pitchFamily="50" charset="-18"/>
              </a:rPr>
              <a:t/>
            </a:r>
            <a:br>
              <a:rPr lang="ru-RU" sz="1600" b="1" dirty="0">
                <a:latin typeface="Stark" pitchFamily="50" charset="-18"/>
              </a:rPr>
            </a:br>
            <a:r>
              <a:rPr lang="ru-RU" sz="1200" u="sng" dirty="0">
                <a:latin typeface="Stark" pitchFamily="50" charset="-18"/>
              </a:rPr>
              <a:t/>
            </a:r>
            <a:br>
              <a:rPr lang="ru-RU" sz="1200" u="sng" dirty="0">
                <a:latin typeface="Stark" pitchFamily="50" charset="-18"/>
              </a:rPr>
            </a:br>
            <a:r>
              <a:rPr lang="ru-RU" sz="1200" u="sng" dirty="0">
                <a:latin typeface="Stark" pitchFamily="50" charset="-18"/>
              </a:rPr>
              <a:t/>
            </a:r>
            <a:br>
              <a:rPr lang="ru-RU" sz="1200" u="sng" dirty="0">
                <a:latin typeface="Stark" pitchFamily="50" charset="-18"/>
              </a:rPr>
            </a:br>
            <a:r>
              <a:rPr lang="ru-RU" sz="1200" u="sng" dirty="0">
                <a:latin typeface="Stark" pitchFamily="50" charset="-18"/>
              </a:rPr>
              <a:t/>
            </a:r>
            <a:br>
              <a:rPr lang="ru-RU" sz="1200" u="sng" dirty="0">
                <a:latin typeface="Stark" pitchFamily="50" charset="-18"/>
              </a:rPr>
            </a:br>
            <a:r>
              <a:rPr lang="ru-RU" sz="1200" u="sng" dirty="0">
                <a:latin typeface="Stark" pitchFamily="50" charset="-18"/>
              </a:rPr>
              <a:t/>
            </a:r>
            <a:br>
              <a:rPr lang="ru-RU" sz="1200" u="sng" dirty="0">
                <a:latin typeface="Stark" pitchFamily="50" charset="-18"/>
              </a:rPr>
            </a:br>
            <a:r>
              <a:rPr lang="ru-RU" sz="1200" u="sng" dirty="0">
                <a:latin typeface="Stark" pitchFamily="50" charset="-18"/>
              </a:rPr>
              <a:t/>
            </a:r>
            <a:br>
              <a:rPr lang="ru-RU" sz="1200" u="sng" dirty="0">
                <a:latin typeface="Stark" pitchFamily="50" charset="-18"/>
              </a:rPr>
            </a:br>
            <a:r>
              <a:rPr lang="ru-RU" sz="1600" b="1" dirty="0">
                <a:latin typeface="Stark" pitchFamily="50" charset="-18"/>
              </a:rPr>
              <a:t>- Общероссийской общественной организации «Общее дело»</a:t>
            </a:r>
            <a:br>
              <a:rPr lang="ru-RU" sz="1600" b="1" dirty="0">
                <a:latin typeface="Stark" pitchFamily="50" charset="-18"/>
              </a:rPr>
            </a:br>
            <a:r>
              <a:rPr lang="ru-RU" sz="1200" u="sng" dirty="0">
                <a:latin typeface="Stark" pitchFamily="50" charset="-18"/>
              </a:rPr>
              <a:t/>
            </a:r>
            <a:br>
              <a:rPr lang="ru-RU" sz="1200" u="sng" dirty="0">
                <a:latin typeface="Stark" pitchFamily="50" charset="-18"/>
              </a:rPr>
            </a:br>
            <a:r>
              <a:rPr lang="ru-RU" sz="1200" u="sng" dirty="0">
                <a:latin typeface="Stark" pitchFamily="50" charset="-18"/>
              </a:rPr>
              <a:t/>
            </a:r>
            <a:br>
              <a:rPr lang="ru-RU" sz="1200" u="sng" dirty="0">
                <a:latin typeface="Stark" pitchFamily="50" charset="-18"/>
              </a:rPr>
            </a:br>
            <a:r>
              <a:rPr lang="ru-RU" sz="1200" u="sng" dirty="0"/>
              <a:t/>
            </a:r>
            <a:br>
              <a:rPr lang="ru-RU" sz="1200" u="sng" dirty="0"/>
            </a:br>
            <a:r>
              <a:rPr lang="ru-RU" sz="1200" u="sng" dirty="0"/>
              <a:t/>
            </a:r>
            <a:br>
              <a:rPr lang="ru-RU" sz="1200" u="sng" dirty="0"/>
            </a:b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/>
            </a:r>
            <a:br>
              <a:rPr lang="ru-RU" sz="1200" dirty="0"/>
            </a:br>
            <a:endParaRPr lang="ru-RU" sz="1200" dirty="0"/>
          </a:p>
        </p:txBody>
      </p:sp>
      <p:pic>
        <p:nvPicPr>
          <p:cNvPr id="7170" name="Picture 2" descr="https://sun9-30.userapi.com/impg/ko5gop9O9wdhfKRQPo2kbe3_FTTbFKqr9zZ0MQ/sY77Nrfo9sk.jpg?size=1280x960&amp;quality=95&amp;sign=385c20f386f55bffdf1d4460fae1e52a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583" y="369643"/>
            <a:ext cx="3439072" cy="2579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un9-62.userapi.com/impg/XmDhlXbUHaoR-jsKIRj7WaLGpN21azdEwpX2cw/a2c9WJ9IErA.jpg?size=1280x960&amp;quality=95&amp;sign=ecdf7ecaa8d91623bec8072a2bb1f5a8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276" y="3140969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sun9-46.userapi.com/impg/sscjX4saXpUVgcYr6t54hSR11Jd-I3D9HLf5_A/_3khMoPv8cA.jpg?size=1280x960&amp;quality=95&amp;sign=17e624cc96008639bf3cc1f7314a77c3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369643"/>
            <a:ext cx="3439072" cy="2579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4796" y="5611555"/>
            <a:ext cx="5630008" cy="810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67" b="1" i="1" dirty="0">
                <a:latin typeface="Stark" pitchFamily="50" charset="-18"/>
                <a:cs typeface="Times New Roman" pitchFamily="18" charset="0"/>
              </a:rPr>
              <a:t>* </a:t>
            </a:r>
            <a:r>
              <a:rPr lang="ru-RU" sz="1467" dirty="0">
                <a:latin typeface="Stark" pitchFamily="50" charset="-18"/>
                <a:cs typeface="Times New Roman" pitchFamily="18" charset="0"/>
              </a:rPr>
              <a:t>Ежегодно партнерами становятся специалисты разных организаций</a:t>
            </a:r>
            <a:r>
              <a:rPr lang="ru-RU" sz="1733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33" dirty="0">
                <a:latin typeface="Times New Roman" pitchFamily="18" charset="0"/>
                <a:cs typeface="Times New Roman" pitchFamily="18" charset="0"/>
              </a:rPr>
            </a:br>
            <a:endParaRPr lang="ru-RU" sz="1733" dirty="0"/>
          </a:p>
        </p:txBody>
      </p:sp>
      <p:pic>
        <p:nvPicPr>
          <p:cNvPr id="1026" name="Picture 2" descr="\\kek004b\Public_2\Молчкова\!!!!ВОЙНАПЛАН\МАРТ_24\кьюары\защити себя в интернете_видео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" y="2369999"/>
            <a:ext cx="1541941" cy="154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kek004b\Public_2\Молчкова\!!!!ВОЙНАПЛАН\МАРТ_24\кьюары\фин.киберграмотность_видео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503" y="763877"/>
            <a:ext cx="1414100" cy="141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kek004b\Public_2\Молчкова\!!!!ВОЙНАПЛАН\МАРТ_24\кьюары\игромания_видео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936" y="4108088"/>
            <a:ext cx="1446721" cy="144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4796" y="96900"/>
            <a:ext cx="4957933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67" b="1" dirty="0">
                <a:solidFill>
                  <a:srgbClr val="C00000"/>
                </a:solidFill>
                <a:latin typeface="Stark" pitchFamily="50" charset="-18"/>
              </a:rPr>
              <a:t>В 2024 году прошли встречи со специалистами:</a:t>
            </a:r>
            <a:endParaRPr lang="ru-RU" sz="1867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735964"/>
            <a:ext cx="365496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Stark" pitchFamily="50" charset="-18"/>
              </a:rPr>
              <a:t>- Управления Федеральной</a:t>
            </a:r>
            <a:br>
              <a:rPr lang="ru-RU" sz="1600" b="1" dirty="0">
                <a:latin typeface="Stark" pitchFamily="50" charset="-18"/>
              </a:rPr>
            </a:br>
            <a:r>
              <a:rPr lang="ru-RU" sz="1600" b="1" dirty="0">
                <a:latin typeface="Stark" pitchFamily="50" charset="-18"/>
              </a:rPr>
              <a:t>службы по надзору в сфере связи,</a:t>
            </a:r>
            <a:br>
              <a:rPr lang="ru-RU" sz="1600" b="1" dirty="0">
                <a:latin typeface="Stark" pitchFamily="50" charset="-18"/>
              </a:rPr>
            </a:br>
            <a:r>
              <a:rPr lang="ru-RU" sz="1600" b="1" dirty="0">
                <a:latin typeface="Stark" pitchFamily="50" charset="-18"/>
              </a:rPr>
              <a:t>информационных технологий и массовых коммуникаций по Самарской области</a:t>
            </a:r>
            <a:br>
              <a:rPr lang="ru-RU" sz="1600" b="1" dirty="0">
                <a:latin typeface="Stark" pitchFamily="50" charset="-18"/>
              </a:rPr>
            </a:br>
            <a:r>
              <a:rPr lang="ru-RU" sz="1600" b="1" dirty="0">
                <a:latin typeface="Stark" pitchFamily="50" charset="-18"/>
              </a:rPr>
              <a:t/>
            </a:r>
            <a:br>
              <a:rPr lang="ru-RU" sz="1600" b="1" dirty="0">
                <a:latin typeface="Stark" pitchFamily="50" charset="-18"/>
              </a:rPr>
            </a:b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65043" y="2415084"/>
            <a:ext cx="35985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latin typeface="Stark" pitchFamily="50" charset="-18"/>
              </a:rPr>
              <a:t>- Отделение по Самарской области Волго-Вятского главного управления Центрального банка РФ</a:t>
            </a:r>
            <a:br>
              <a:rPr lang="ru-RU" sz="1600" b="1" dirty="0">
                <a:latin typeface="Stark" pitchFamily="50" charset="-18"/>
              </a:rPr>
            </a:br>
            <a:endParaRPr lang="ru-RU" sz="1600" dirty="0"/>
          </a:p>
        </p:txBody>
      </p:sp>
      <p:pic>
        <p:nvPicPr>
          <p:cNvPr id="15" name="Picture 12" descr="https://sun9-26.userapi.com/impf/VbnXXPfHSdgYXV6quEpd6vCK97GcMduzVlE0tg/VzKOVI69llc.jpg?size=960x720&amp;quality=96&amp;sign=92a069b5e1eb8b72d20866bfa89ef71d&amp;type=album">
            <a:extLst>
              <a:ext uri="{FF2B5EF4-FFF2-40B4-BE49-F238E27FC236}">
                <a16:creationId xmlns="" xmlns:a16="http://schemas.microsoft.com/office/drawing/2014/main" id="{79690CC8-48E4-4822-9F86-BB0FFAA71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266" y="3153952"/>
            <a:ext cx="3439072" cy="25793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\\kek004b\Public_2\!ОТДЕЛ ЧИТАЛЬНЫХ ЗАЛОВ\КОНКУРС НБР\ЛОГОТИП МАРАФОН.png">
            <a:extLst>
              <a:ext uri="{FF2B5EF4-FFF2-40B4-BE49-F238E27FC236}">
                <a16:creationId xmlns="" xmlns:a16="http://schemas.microsoft.com/office/drawing/2014/main" id="{7DE13A9E-64E7-4405-A72A-14F54B668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8021" y="5772498"/>
            <a:ext cx="820325" cy="82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217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kek004b\Public_2\!ОТДЕЛ ЧИТАЛЬНЫХ ЗАЛОВ\КОНКУРС НБР\1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12308017" cy="684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46.userapi.com/impg/c857236/v857236121/ea2a5/LEfDQSbMnMQ.jpg?size=1280x960&amp;quality=96&amp;sign=b8b92bf0391bc150c3db58b7e749b477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258" y="556080"/>
            <a:ext cx="3810027" cy="28575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26480" y="229667"/>
            <a:ext cx="10010693" cy="753968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Stark" pitchFamily="50" charset="-18"/>
              </a:rPr>
              <a:t>Формат проведения гибридный: онлайн, </a:t>
            </a:r>
            <a:r>
              <a:rPr lang="ru-RU" sz="2800" b="1" i="1" dirty="0" smtClean="0">
                <a:solidFill>
                  <a:srgbClr val="C00000"/>
                </a:solidFill>
                <a:latin typeface="Stark" pitchFamily="50" charset="-18"/>
              </a:rPr>
              <a:t>офлайн</a:t>
            </a:r>
            <a:r>
              <a:rPr lang="ru-RU" sz="2800" b="1" i="1" dirty="0">
                <a:latin typeface="Stark" pitchFamily="50" charset="-18"/>
              </a:rPr>
              <a:t/>
            </a:r>
            <a:br>
              <a:rPr lang="ru-RU" sz="2800" b="1" i="1" dirty="0">
                <a:latin typeface="Stark" pitchFamily="50" charset="-18"/>
              </a:rPr>
            </a:br>
            <a:endParaRPr lang="ru-RU" sz="2800" b="1" i="1" dirty="0">
              <a:latin typeface="Ctark  "/>
            </a:endParaRPr>
          </a:p>
        </p:txBody>
      </p:sp>
      <p:pic>
        <p:nvPicPr>
          <p:cNvPr id="3078" name="Picture 6" descr="https://sun9-78.userapi.com/impg/c857236/v857236121/ea297/X6NDVVM9kxQ.jpg?size=1280x960&amp;quality=96&amp;sign=c55d14b77b4717454f98d35825517d93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504" y="3507907"/>
            <a:ext cx="3838292" cy="28787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sun9-44.userapi.com/impf/c851220/v851220200/cb04b/_eNO7PdOn7k.jpg?size=960x720&amp;quality=96&amp;sign=8976e924058f86447424ecaaa0d672c7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52" y="556080"/>
            <a:ext cx="3818993" cy="28642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sun9-26.userapi.com/impf/VbnXXPfHSdgYXV6quEpd6vCK97GcMduzVlE0tg/VzKOVI69llc.jpg?size=960x720&amp;quality=96&amp;sign=92a069b5e1eb8b72d20866bfa89ef71d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52" y="3652517"/>
            <a:ext cx="3824612" cy="28684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\\kek004b\Public_2\!ОТДЕЛ ЧИТАЛЬНЫХ ЗАЛОВ\КОНКУРС НБР\ЛОГОТИП МАРАФОН.png">
            <a:extLst>
              <a:ext uri="{FF2B5EF4-FFF2-40B4-BE49-F238E27FC236}">
                <a16:creationId xmlns="" xmlns:a16="http://schemas.microsoft.com/office/drawing/2014/main" id="{E4FB0721-C3A0-4DEF-8E81-7C8E82ED1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17" y="173812"/>
            <a:ext cx="604835" cy="60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945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kek004b\Public_2\!ОТДЕЛ ЧИТАЛЬНЫХ ЗАЛОВ\КОНКУРС НБР\1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12192000" cy="684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466433" y="4757001"/>
            <a:ext cx="3684940" cy="577607"/>
          </a:xfrm>
        </p:spPr>
        <p:txBody>
          <a:bodyPr>
            <a:noAutofit/>
          </a:bodyPr>
          <a:lstStyle/>
          <a:p>
            <a:pPr algn="r"/>
            <a:r>
              <a:rPr lang="ru-RU" sz="1867" dirty="0">
                <a:latin typeface="Stark" pitchFamily="50" charset="-18"/>
              </a:rPr>
              <a:t/>
            </a:r>
            <a:br>
              <a:rPr lang="ru-RU" sz="1867" dirty="0">
                <a:latin typeface="Stark" pitchFamily="50" charset="-18"/>
              </a:rPr>
            </a:br>
            <a:r>
              <a:rPr lang="ru-RU" sz="2400" b="1" i="1" dirty="0">
                <a:solidFill>
                  <a:srgbClr val="C00000"/>
                </a:solidFill>
                <a:latin typeface="Stark" pitchFamily="50" charset="-18"/>
              </a:rPr>
              <a:t>Участники:</a:t>
            </a:r>
            <a:br>
              <a:rPr lang="ru-RU" sz="2400" b="1" i="1" dirty="0">
                <a:solidFill>
                  <a:srgbClr val="C00000"/>
                </a:solidFill>
                <a:latin typeface="Stark" pitchFamily="50" charset="-18"/>
              </a:rPr>
            </a:br>
            <a:r>
              <a:rPr lang="ru-RU" sz="2400" b="1" i="1" dirty="0">
                <a:solidFill>
                  <a:srgbClr val="C00000"/>
                </a:solidFill>
                <a:latin typeface="Stark" pitchFamily="50" charset="-18"/>
              </a:rPr>
              <a:t> - организованные дети;</a:t>
            </a:r>
            <a:br>
              <a:rPr lang="ru-RU" sz="2400" b="1" i="1" dirty="0">
                <a:solidFill>
                  <a:srgbClr val="C00000"/>
                </a:solidFill>
                <a:latin typeface="Stark" pitchFamily="50" charset="-18"/>
              </a:rPr>
            </a:br>
            <a:r>
              <a:rPr lang="ru-RU" sz="2400" b="1" i="1" dirty="0">
                <a:solidFill>
                  <a:srgbClr val="C00000"/>
                </a:solidFill>
                <a:latin typeface="Stark" pitchFamily="50" charset="-18"/>
              </a:rPr>
              <a:t> - неорганизованные дети;</a:t>
            </a:r>
            <a:br>
              <a:rPr lang="ru-RU" sz="2400" b="1" i="1" dirty="0">
                <a:solidFill>
                  <a:srgbClr val="C00000"/>
                </a:solidFill>
                <a:latin typeface="Stark" pitchFamily="50" charset="-18"/>
              </a:rPr>
            </a:br>
            <a:r>
              <a:rPr lang="ru-RU" sz="2400" b="1" i="1" dirty="0">
                <a:solidFill>
                  <a:srgbClr val="C00000"/>
                </a:solidFill>
                <a:latin typeface="Stark" pitchFamily="50" charset="-18"/>
              </a:rPr>
              <a:t>- взрослое население</a:t>
            </a:r>
            <a:r>
              <a:rPr lang="ru-RU" sz="2400" b="1" i="1" dirty="0">
                <a:latin typeface="Ctark  "/>
              </a:rPr>
              <a:t/>
            </a:r>
            <a:br>
              <a:rPr lang="ru-RU" sz="2400" b="1" i="1" dirty="0">
                <a:latin typeface="Ctark  "/>
              </a:rPr>
            </a:br>
            <a:endParaRPr lang="ru-RU" sz="2400" b="1" i="1" dirty="0">
              <a:latin typeface="Ctark  "/>
            </a:endParaRPr>
          </a:p>
        </p:txBody>
      </p:sp>
      <p:pic>
        <p:nvPicPr>
          <p:cNvPr id="3078" name="Picture 6" descr="https://sun9-78.userapi.com/impg/c857236/v857236121/ea297/X6NDVVM9kxQ.jpg?size=1280x960&amp;quality=96&amp;sign=c55d14b77b4717454f98d35825517d93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309" y="81997"/>
            <a:ext cx="4290584" cy="3217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sun9-44.userapi.com/impf/c851220/v851220200/cb04b/_eNO7PdOn7k.jpg?size=960x720&amp;quality=96&amp;sign=8976e924058f86447424ecaaa0d672c7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52" y="3437676"/>
            <a:ext cx="3810027" cy="28575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\\kek004b\Public_2\!ОТДЕЛ ЧИТАЛЬНЫХ ЗАЛОВ\КОНКУРС НБР\фото в библиотеке\sIM-_3MFiCc.jpg">
            <a:extLst>
              <a:ext uri="{FF2B5EF4-FFF2-40B4-BE49-F238E27FC236}">
                <a16:creationId xmlns="" xmlns:a16="http://schemas.microsoft.com/office/drawing/2014/main" id="{BB13F083-C398-4612-A60D-4E95AA57B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960" y="81997"/>
            <a:ext cx="4279156" cy="32507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\\kek004b\Public_2\!ОТДЕЛ ЧИТАЛЬНЫХ ЗАЛОВ\КОНКУРС НБР\фото в библиотеке\1o7qH2O6krA.jpg">
            <a:extLst>
              <a:ext uri="{FF2B5EF4-FFF2-40B4-BE49-F238E27FC236}">
                <a16:creationId xmlns="" xmlns:a16="http://schemas.microsoft.com/office/drawing/2014/main" id="{800CF334-C886-4CB5-81F2-58789BC08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234" y="3417540"/>
            <a:ext cx="4083528" cy="28650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\\kek004b\Public_2\!ОТДЕЛ ЧИТАЛЬНЫХ ЗАЛОВ\КОНКУРС НБР\ЛОГОТИП МАРАФОН.png">
            <a:extLst>
              <a:ext uri="{FF2B5EF4-FFF2-40B4-BE49-F238E27FC236}">
                <a16:creationId xmlns="" xmlns:a16="http://schemas.microsoft.com/office/drawing/2014/main" id="{D49F38A3-FD0A-4BEC-A932-475B81114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915" y="5929946"/>
            <a:ext cx="846057" cy="846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710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B4D6D95-6040-4C0D-A5AE-DA0EA114D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Picture 2" descr="\\kek004b\Public_2\!ОТДЕЛ ЧИТАЛЬНЫХ ЗАЛОВ\КОНКУРС НБР\4.png">
            <a:extLst>
              <a:ext uri="{FF2B5EF4-FFF2-40B4-BE49-F238E27FC236}">
                <a16:creationId xmlns="" xmlns:a16="http://schemas.microsoft.com/office/drawing/2014/main" id="{FCDA928E-326C-4DD0-A8D4-388524A24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859C4B3-7549-4886-B3E8-515B22D2120A}"/>
              </a:ext>
            </a:extLst>
          </p:cNvPr>
          <p:cNvSpPr txBox="1"/>
          <p:nvPr/>
        </p:nvSpPr>
        <p:spPr>
          <a:xfrm>
            <a:off x="212497" y="1036655"/>
            <a:ext cx="372044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ru-RU" sz="2800" b="1" i="1" dirty="0">
                <a:solidFill>
                  <a:srgbClr val="C00000"/>
                </a:solidFill>
                <a:latin typeface="Stark" pitchFamily="50" charset="-18"/>
                <a:ea typeface="Calibri" panose="020F0502020204030204" pitchFamily="34" charset="0"/>
              </a:rPr>
              <a:t>в апреле 2024 года проект  кибер-марафон «Дети онлайн» стал победителем премии Альянса «За безопасное цифровое детство», </a:t>
            </a:r>
          </a:p>
          <a:p>
            <a:pPr algn="ctr"/>
            <a:r>
              <a:rPr lang="ru-RU" sz="2800" b="1" i="1" dirty="0">
                <a:solidFill>
                  <a:srgbClr val="C00000"/>
                </a:solidFill>
                <a:latin typeface="Stark" pitchFamily="50" charset="-18"/>
                <a:ea typeface="Calibri" panose="020F0502020204030204" pitchFamily="34" charset="0"/>
              </a:rPr>
              <a:t>в номинации «Уроки безопасности в Сети», 2 место.</a:t>
            </a:r>
            <a:endParaRPr lang="ru-RU" sz="2800" b="1" i="1" dirty="0">
              <a:solidFill>
                <a:srgbClr val="C00000"/>
              </a:solidFill>
              <a:latin typeface="Stark" pitchFamily="50" charset="-18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="" xmlns:a16="http://schemas.microsoft.com/office/drawing/2014/main" id="{EAF7F466-EFFB-4885-8634-63EB16E9D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588" y="0"/>
            <a:ext cx="1029878" cy="10298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3B17A29-3D4A-41C6-A2FE-A6B593C916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675" t="40376" r="38796" b="4846"/>
          <a:stretch/>
        </p:blipFill>
        <p:spPr>
          <a:xfrm>
            <a:off x="5776274" y="1027905"/>
            <a:ext cx="5356780" cy="492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54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\\kek004b\Public_2\!ОТДЕЛ ЧИТАЛЬНЫХ ЗАЛОВ\КОНКУРС НБР\1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12192000" cy="684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BBC56154-94E7-44B2-9F17-20ACE2C1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069" y="406810"/>
            <a:ext cx="6246421" cy="624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193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198BB37-2862-43FB-BA27-3D7AD1E67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948" y="952036"/>
            <a:ext cx="4905983" cy="2763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283B5175-C67E-4D4B-952F-7A1F843D0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" y="-14612"/>
            <a:ext cx="12198904" cy="687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3E4332F8-C64E-4CDC-BB59-8C4FE0782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6395" y="151118"/>
            <a:ext cx="6707537" cy="578458"/>
          </a:xfrm>
        </p:spPr>
        <p:txBody>
          <a:bodyPr>
            <a:normAutofit fontScale="90000"/>
          </a:bodyPr>
          <a:lstStyle/>
          <a:p>
            <a:r>
              <a:rPr lang="ru-RU" sz="3200" b="1" i="0" dirty="0">
                <a:solidFill>
                  <a:srgbClr val="C00000"/>
                </a:solidFill>
                <a:effectLst/>
                <a:latin typeface="Stark" pitchFamily="50" charset="-18"/>
              </a:rPr>
              <a:t>акция «Дети против терроризма»</a:t>
            </a:r>
            <a:endParaRPr lang="ru-RU" sz="3200" b="1" dirty="0">
              <a:solidFill>
                <a:srgbClr val="C00000"/>
              </a:solidFill>
              <a:latin typeface="Stark" pitchFamily="50" charset="-18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="" xmlns:a16="http://schemas.microsoft.com/office/drawing/2014/main" id="{01585467-DA95-4B61-A0B3-67AE6BFE8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149" y="3659272"/>
            <a:ext cx="4903206" cy="27548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="" xmlns:a16="http://schemas.microsoft.com/office/drawing/2014/main" id="{00AD6C07-B727-4E33-9B4D-3F2C1A08F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72" y="410079"/>
            <a:ext cx="4755603" cy="2671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>
            <a:extLst>
              <a:ext uri="{FF2B5EF4-FFF2-40B4-BE49-F238E27FC236}">
                <a16:creationId xmlns="" xmlns:a16="http://schemas.microsoft.com/office/drawing/2014/main" id="{0F9BC4E6-08B0-46D5-88E9-FD6BE5735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71" y="3299312"/>
            <a:ext cx="4755603" cy="27639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>
            <a:extLst>
              <a:ext uri="{FF2B5EF4-FFF2-40B4-BE49-F238E27FC236}">
                <a16:creationId xmlns="" xmlns:a16="http://schemas.microsoft.com/office/drawing/2014/main" id="{9E5A143A-F3E0-4C56-99B9-8BAC4000E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050" y="759546"/>
            <a:ext cx="4489278" cy="27325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8">
            <a:extLst>
              <a:ext uri="{FF2B5EF4-FFF2-40B4-BE49-F238E27FC236}">
                <a16:creationId xmlns="" xmlns:a16="http://schemas.microsoft.com/office/drawing/2014/main" id="{1AFBFFC9-E0D0-4B4D-B0E4-FF1AE02EF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911" y="1602300"/>
            <a:ext cx="2546502" cy="25110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="" xmlns:a16="http://schemas.microsoft.com/office/drawing/2014/main" id="{BBC56154-94E7-44B2-9F17-20ACE2C1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71" y="6151418"/>
            <a:ext cx="654213" cy="6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978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A8FC3570-8B62-4EF1-9F62-4A1DDDF30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D246F3CB-7EFE-42E6-BED1-F01BB4772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595" y="29639912"/>
            <a:ext cx="3320136" cy="4426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">
            <a:extLst>
              <a:ext uri="{FF2B5EF4-FFF2-40B4-BE49-F238E27FC236}">
                <a16:creationId xmlns="" xmlns:a16="http://schemas.microsoft.com/office/drawing/2014/main" id="{092DAF01-9E14-48D3-91AD-BBF09CC0D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326" y="716437"/>
            <a:ext cx="3518554" cy="26389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>
            <a:extLst>
              <a:ext uri="{FF2B5EF4-FFF2-40B4-BE49-F238E27FC236}">
                <a16:creationId xmlns="" xmlns:a16="http://schemas.microsoft.com/office/drawing/2014/main" id="{22D8163B-1D5A-49EC-BA34-4ABCAA80F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277" y="3476782"/>
            <a:ext cx="3883451" cy="25893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>
            <a:extLst>
              <a:ext uri="{FF2B5EF4-FFF2-40B4-BE49-F238E27FC236}">
                <a16:creationId xmlns="" xmlns:a16="http://schemas.microsoft.com/office/drawing/2014/main" id="{0E994525-5CAD-45A6-A65D-AF52B00EB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10326" y="3642770"/>
            <a:ext cx="3746576" cy="24981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>
            <a:extLst>
              <a:ext uri="{FF2B5EF4-FFF2-40B4-BE49-F238E27FC236}">
                <a16:creationId xmlns="" xmlns:a16="http://schemas.microsoft.com/office/drawing/2014/main" id="{7BB3B105-6BC3-47B2-B6E1-100CBDE34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061" y="716437"/>
            <a:ext cx="3431359" cy="25735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="" xmlns:a16="http://schemas.microsoft.com/office/drawing/2014/main" id="{BBC56154-94E7-44B2-9F17-20ACE2C1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290" y="1902890"/>
            <a:ext cx="2743832" cy="274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="" xmlns:a16="http://schemas.microsoft.com/office/drawing/2014/main" id="{BBC56154-94E7-44B2-9F17-20ACE2C1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331" y="6066148"/>
            <a:ext cx="654213" cy="6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484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BD0366F-4F8B-4C7C-888F-3E3F5BF54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9D78A62-F9A0-4D7A-90FA-B369F923D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" y="-14612"/>
            <a:ext cx="12198904" cy="687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\\kek004b\Public_2\!ОТДЕЛ ЧИТАЛЬНЫХ ЗАЛОВ\КОНКУРС НБР\Компьютерный вирус! Курбанова Лейла. 10 лет.jpg">
            <a:extLst>
              <a:ext uri="{FF2B5EF4-FFF2-40B4-BE49-F238E27FC236}">
                <a16:creationId xmlns="" xmlns:a16="http://schemas.microsoft.com/office/drawing/2014/main" id="{F5654F8A-2542-455B-9308-1F1C1F73B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1"/>
          <a:stretch>
            <a:fillRect/>
          </a:stretch>
        </p:blipFill>
        <p:spPr bwMode="auto">
          <a:xfrm>
            <a:off x="125281" y="175560"/>
            <a:ext cx="2643206" cy="349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\\kek004b\Public_2\!ОТДЕЛ ЧИТАЛЬНЫХ ЗАЛОВ\АКЦИИ, КОНКУРСЫ ПРОЕКТЫ\!!!!!!!!ПОЛОЖЕНИЕ КОНКУРСА ЛЕТО КРАСНОЕ БЕЗОПАСНОЕ\победители\рисунки\8-10 лет рисунок\Баркова 9 лет\Железная дорога - не место для игр! Баркова Влада. 3 клас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3209" y="175560"/>
            <a:ext cx="3149774" cy="236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2">
            <a:extLst>
              <a:ext uri="{FF2B5EF4-FFF2-40B4-BE49-F238E27FC236}">
                <a16:creationId xmlns="" xmlns:a16="http://schemas.microsoft.com/office/drawing/2014/main" id="{63938C81-ECC2-4F66-AA3B-728A79D76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684" y="367645"/>
            <a:ext cx="3792066" cy="609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\\kek004b\Public_2\!ОТДЕЛ ЧИТАЛЬНЫХ ЗАЛОВ\АКЦИИ, КОНКУРСЫ ПРОЕКТЫ\!!!!!!!!ПОЛОЖЕНИЕ КОНКУРСА ЛЕТО КРАСНОЕ БЕЗОПАСНОЕ\победители\рисунки\11-12 лет\Камаева Екатерина 11 лет\Камаева Екатерина. Порядок проезда равнозначного перекрестка.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62" y="3138177"/>
            <a:ext cx="3102922" cy="220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\\kek004b\Public_2\!ОТДЕЛ ЧИТАЛЬНЫХ ЗАЛОВ\КОНКУРС НБР\Юдина_ интернет Безопасность23.jpg">
            <a:extLst>
              <a:ext uri="{FF2B5EF4-FFF2-40B4-BE49-F238E27FC236}">
                <a16:creationId xmlns="" xmlns:a16="http://schemas.microsoft.com/office/drawing/2014/main" id="{4896C39D-1AFA-4B6A-8847-8A4FEA59D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687" y="5155748"/>
            <a:ext cx="2418449" cy="1589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\\kek004b\Public_2\!ОТДЕЛ ЧИТАЛЬНЫХ ЗАЛОВ\АКЦИИ, КОНКУРСЫ ПРОЕКТЫ\!!!!!!!!ПОЛОЖЕНИЕ КОНКУРСА ЛЕТО КРАСНОЕ БЕЗОПАСНОЕ\победители\рисунки\13-14 лет\Беднякова Олеся 14 лет\Беднякова Олеся 14 лет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306" y="2660174"/>
            <a:ext cx="2349828" cy="315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\\kek004b\Public_2\!ОТДЕЛ ЧИТАЛЬНЫХ ЗАЛОВ\АКЦИИ, КОНКУРСЫ ПРОЕКТЫ\!!!!!!!!ПОЛОЖЕНИЕ КОНКУРСА ЛЕТО КРАСНОЕ БЕЗОПАСНОЕ\победители\плакат\8-10 лет\Красова 10 лет\IMG_20231113_10533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151" y="3138177"/>
            <a:ext cx="1856849" cy="276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="" xmlns:a16="http://schemas.microsoft.com/office/drawing/2014/main" id="{BBC56154-94E7-44B2-9F17-20ACE2C1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6468" y="6275039"/>
            <a:ext cx="654213" cy="6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1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kek004b\Public_2\!ОТДЕЛ ЧИТАЛЬНЫХ ЗАЛОВ\КОНКУРС НБР\1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12192000" cy="684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719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Stark" pitchFamily="50" charset="-18"/>
              </a:rPr>
              <a:t>Проект осуществляется совместно с партнерами: </a:t>
            </a:r>
            <a:br>
              <a:rPr lang="ru-RU" sz="3200" b="1" dirty="0">
                <a:solidFill>
                  <a:srgbClr val="C00000"/>
                </a:solidFill>
                <a:latin typeface="Stark" pitchFamily="50" charset="-18"/>
              </a:rPr>
            </a:br>
            <a:endParaRPr lang="ru-RU" sz="3200" b="1" dirty="0">
              <a:solidFill>
                <a:srgbClr val="C00000"/>
              </a:solidFill>
              <a:latin typeface="Stark" pitchFamily="50" charset="-18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70015" y="985652"/>
            <a:ext cx="11340935" cy="5593278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2800" b="1" dirty="0" smtClean="0">
                <a:latin typeface="Stark" pitchFamily="50" charset="-18"/>
              </a:rPr>
              <a:t>Куйбышевская </a:t>
            </a:r>
            <a:r>
              <a:rPr lang="ru-RU" sz="2800" b="1" dirty="0">
                <a:latin typeface="Stark" pitchFamily="50" charset="-18"/>
              </a:rPr>
              <a:t>железная дорога -  филиала ОАО «РЖД</a:t>
            </a:r>
            <a:r>
              <a:rPr lang="ru-RU" sz="2800" b="1" dirty="0" smtClean="0">
                <a:latin typeface="Stark" pitchFamily="50" charset="-18"/>
              </a:rPr>
              <a:t>»;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ru-RU" sz="2800" b="1" dirty="0" smtClean="0">
                <a:latin typeface="Stark" pitchFamily="50" charset="-18"/>
              </a:rPr>
              <a:t> </a:t>
            </a:r>
            <a:r>
              <a:rPr lang="ru-RU" sz="2800" b="1" dirty="0">
                <a:latin typeface="Stark" pitchFamily="50" charset="-18"/>
              </a:rPr>
              <a:t>ГУ МЧС России по Самарской области;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ru-RU" sz="2800" b="1" dirty="0" smtClean="0">
                <a:latin typeface="Stark" pitchFamily="50" charset="-18"/>
              </a:rPr>
              <a:t>Федеральная </a:t>
            </a:r>
            <a:r>
              <a:rPr lang="ru-RU" sz="2800" b="1" dirty="0">
                <a:latin typeface="Stark" pitchFamily="50" charset="-18"/>
              </a:rPr>
              <a:t>служба по надзору в сфере связи информационных и массовых коммуникаций  по Самарской области;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ru-RU" sz="2800" b="1" dirty="0" smtClean="0">
                <a:latin typeface="Stark" pitchFamily="50" charset="-18"/>
              </a:rPr>
              <a:t> </a:t>
            </a:r>
            <a:r>
              <a:rPr lang="ru-RU" sz="2800" b="1" dirty="0">
                <a:latin typeface="Stark" pitchFamily="50" charset="-18"/>
              </a:rPr>
              <a:t>ГБУЗ «Самарский областной центр общественного здоровья и медицинской профилактики»;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ru-RU" sz="2800" b="1" dirty="0">
                <a:latin typeface="Stark" pitchFamily="50" charset="-18"/>
              </a:rPr>
              <a:t> </a:t>
            </a:r>
            <a:r>
              <a:rPr lang="ru-RU" sz="2800" b="1" dirty="0" smtClean="0">
                <a:latin typeface="Stark" pitchFamily="50" charset="-18"/>
              </a:rPr>
              <a:t>Поисково-спасательный </a:t>
            </a:r>
            <a:r>
              <a:rPr lang="ru-RU" sz="2800" b="1" dirty="0">
                <a:latin typeface="Stark" pitchFamily="50" charset="-18"/>
              </a:rPr>
              <a:t>отряд «</a:t>
            </a:r>
            <a:r>
              <a:rPr lang="ru-RU" sz="2800" b="1" dirty="0" err="1">
                <a:latin typeface="Stark" pitchFamily="50" charset="-18"/>
              </a:rPr>
              <a:t>ЛизаАлерт</a:t>
            </a:r>
            <a:r>
              <a:rPr lang="ru-RU" sz="2800" b="1" dirty="0">
                <a:latin typeface="Stark" pitchFamily="50" charset="-18"/>
              </a:rPr>
              <a:t>»;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ru-RU" sz="2800" b="1" dirty="0" smtClean="0">
                <a:latin typeface="Stark" pitchFamily="50" charset="-18"/>
              </a:rPr>
              <a:t>Федеральное </a:t>
            </a:r>
            <a:r>
              <a:rPr lang="ru-RU" sz="2800" b="1" dirty="0">
                <a:latin typeface="Stark" pitchFamily="50" charset="-18"/>
              </a:rPr>
              <a:t>государственное бюджетное учреждение «Национальный парк Самарская </a:t>
            </a:r>
            <a:r>
              <a:rPr lang="ru-RU" sz="2800" b="1" dirty="0" smtClean="0">
                <a:latin typeface="Stark" pitchFamily="50" charset="-18"/>
              </a:rPr>
              <a:t>Лука</a:t>
            </a:r>
            <a:endParaRPr lang="ru-RU" sz="2800" b="1" dirty="0">
              <a:latin typeface="Stark" pitchFamily="50" charset="-18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30085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="" xmlns:a16="http://schemas.microsoft.com/office/drawing/2014/main" id="{82633588-0297-4261-82F6-A3389405F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" y="-14612"/>
            <a:ext cx="12198904" cy="687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kek004b\Public_2\Кодейкина Е.В\Кодейкина_28.03.2024\Слайд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" y="0"/>
            <a:ext cx="121989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2827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276</Words>
  <Application>Microsoft Office PowerPoint</Application>
  <PresentationFormat>Произвольный</PresentationFormat>
  <Paragraphs>35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интерактивная  квест – игра была реализована в 2020 году в рамках пилотного проекта «Территория без наркотиков», инициированного Департаментом по вопросам правопорядка и противодействия коррупции в Самарской области, при поддержке Министерства культуры Самарской области</vt:lpstr>
      <vt:lpstr>Команды - участники </vt:lpstr>
      <vt:lpstr>Изучение прав и обязанностей гражданина РФ</vt:lpstr>
      <vt:lpstr>Мониторинг территории города (района, села, деревни…)</vt:lpstr>
      <vt:lpstr>Проекты участников </vt:lpstr>
      <vt:lpstr>Презентация PowerPoint</vt:lpstr>
      <vt:lpstr>Презентация PowerPoint</vt:lpstr>
      <vt:lpstr>          - Общероссийской общественной организации «Общее дело»       </vt:lpstr>
      <vt:lpstr>Формат проведения гибридный: онлайн, офлайн </vt:lpstr>
      <vt:lpstr> Участники:  - организованные дети;  - неорганизованные дети; - взрослое население </vt:lpstr>
      <vt:lpstr>Презентация PowerPoint</vt:lpstr>
      <vt:lpstr>Презентация PowerPoint</vt:lpstr>
      <vt:lpstr>акция «Дети против терроризма»</vt:lpstr>
      <vt:lpstr>Презентация PowerPoint</vt:lpstr>
      <vt:lpstr>Презентация PowerPoint</vt:lpstr>
      <vt:lpstr>Проект осуществляется совместно с партнерами: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</dc:creator>
  <cp:lastModifiedBy>Bataeva</cp:lastModifiedBy>
  <cp:revision>12</cp:revision>
  <dcterms:created xsi:type="dcterms:W3CDTF">2024-04-15T18:27:40Z</dcterms:created>
  <dcterms:modified xsi:type="dcterms:W3CDTF">2024-04-17T08:49:26Z</dcterms:modified>
</cp:coreProperties>
</file>