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2" r:id="rId3"/>
    <p:sldId id="257" r:id="rId4"/>
    <p:sldId id="315" r:id="rId5"/>
    <p:sldId id="326" r:id="rId6"/>
    <p:sldId id="313" r:id="rId7"/>
    <p:sldId id="327" r:id="rId8"/>
    <p:sldId id="299" r:id="rId9"/>
    <p:sldId id="304" r:id="rId10"/>
    <p:sldId id="305" r:id="rId11"/>
    <p:sldId id="328" r:id="rId12"/>
    <p:sldId id="307" r:id="rId13"/>
    <p:sldId id="308" r:id="rId14"/>
    <p:sldId id="316" r:id="rId15"/>
    <p:sldId id="325" r:id="rId16"/>
    <p:sldId id="276" r:id="rId17"/>
    <p:sldId id="321" r:id="rId18"/>
    <p:sldId id="323" r:id="rId19"/>
    <p:sldId id="324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705BB-B972-4AC8-A1F3-10BA850091ED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A4FBB-9571-4DC9-A936-EC5F011D3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6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7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0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01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12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8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4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8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02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59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45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E97A0-6C88-40EC-A025-C6E7E6543F2C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935E2-2DA0-463A-A964-24C94D578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9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714620"/>
            <a:ext cx="6286544" cy="1578476"/>
          </a:xfrm>
        </p:spPr>
        <p:txBody>
          <a:bodyPr>
            <a:noAutofit/>
          </a:bodyPr>
          <a:lstStyle/>
          <a:p>
            <a:br>
              <a:rPr lang="ru-RU" sz="2800" b="1" dirty="0">
                <a:solidFill>
                  <a:srgbClr val="C00000"/>
                </a:solidFill>
              </a:rPr>
            </a:br>
            <a:br>
              <a:rPr lang="ru-RU" sz="2800" b="1" dirty="0">
                <a:solidFill>
                  <a:srgbClr val="C00000"/>
                </a:solidFill>
              </a:rPr>
            </a:br>
            <a:br>
              <a:rPr lang="ru-RU" sz="2800" b="1" dirty="0">
                <a:solidFill>
                  <a:srgbClr val="C00000"/>
                </a:solidFill>
              </a:rPr>
            </a:b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Социально-культурная адаптация детей мигрантов. 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Опыт работы Владимирской областной библиотеки для детей и молодежи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0"/>
          <a:stretch>
            <a:fillRect/>
          </a:stretch>
        </p:blipFill>
        <p:spPr>
          <a:xfrm rot="16200000">
            <a:off x="-2450251" y="2932094"/>
            <a:ext cx="6858000" cy="993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r="4338"/>
          <a:stretch>
            <a:fillRect/>
          </a:stretch>
        </p:blipFill>
        <p:spPr>
          <a:xfrm rot="16200000">
            <a:off x="4808258" y="2932094"/>
            <a:ext cx="6858000" cy="9938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57687" y="4929198"/>
            <a:ext cx="3429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Заведующий сектором иностранной литературы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 ГБУК ВО «ВОБДМ» </a:t>
            </a:r>
          </a:p>
          <a:p>
            <a:pPr algn="r"/>
            <a:r>
              <a:rPr lang="ru-RU" b="1" dirty="0" err="1">
                <a:solidFill>
                  <a:srgbClr val="002060"/>
                </a:solidFill>
              </a:rPr>
              <a:t>Шашилова</a:t>
            </a:r>
            <a:r>
              <a:rPr lang="ru-RU" b="1" dirty="0">
                <a:solidFill>
                  <a:srgbClr val="002060"/>
                </a:solidFill>
              </a:rPr>
              <a:t> С.К.</a:t>
            </a:r>
          </a:p>
        </p:txBody>
      </p:sp>
      <p:pic>
        <p:nvPicPr>
          <p:cNvPr id="20482" name="Picture 2" descr="https://image.freepik.com/free-vector/no-translate-detected_6997-3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0"/>
            <a:ext cx="3549179" cy="3571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936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\\SERVER\Share\ДОКУМЕНТЫ\Директор\фото для баннера ДО и ПОСЛЕ РЕМОНТА\ПОСЛЕ\после на Мира\DSC005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4705768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\\SERVER\Share\ДОКУМЕНТЫ\Директор\фото для баннера ДО и ПОСЛЕ РЕМОНТА\ПОСЛЕ\после на Мира\DSC05269а.jpg"/>
          <p:cNvPicPr>
            <a:picLocks noChangeAspect="1" noChangeArrowheads="1"/>
          </p:cNvPicPr>
          <p:nvPr/>
        </p:nvPicPr>
        <p:blipFill>
          <a:blip r:embed="rId3" cstate="print"/>
          <a:srcRect t="10405" r="24204"/>
          <a:stretch>
            <a:fillRect/>
          </a:stretch>
        </p:blipFill>
        <p:spPr bwMode="auto">
          <a:xfrm>
            <a:off x="0" y="0"/>
            <a:ext cx="4824408" cy="380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\\SERVER\Share\ДОКУМЕНТЫ\Директор\фото для баннера ДО и ПОСЛЕ РЕМОНТА\ПОСЛЕ\после на пр Строителей\DSC01767.JPG"/>
          <p:cNvPicPr>
            <a:picLocks noChangeAspect="1" noChangeArrowheads="1"/>
          </p:cNvPicPr>
          <p:nvPr/>
        </p:nvPicPr>
        <p:blipFill>
          <a:blip r:embed="rId4" cstate="print"/>
          <a:srcRect l="11368"/>
          <a:stretch>
            <a:fillRect/>
          </a:stretch>
        </p:blipFill>
        <p:spPr bwMode="auto">
          <a:xfrm>
            <a:off x="4286248" y="3209648"/>
            <a:ext cx="4857752" cy="364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\\Optch03\фото и видео\ВЛАДИМИР ИНТЕРНАЦИОНАЛЬНЫЙ\DSC045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7"/>
          <a:stretch>
            <a:fillRect/>
          </a:stretch>
        </p:blipFill>
        <p:spPr bwMode="auto">
          <a:xfrm>
            <a:off x="4286248" y="-1"/>
            <a:ext cx="4857752" cy="3293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1" y="116633"/>
            <a:ext cx="4214810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endParaRPr lang="ru-RU" sz="3500" b="1" dirty="0">
              <a:solidFill>
                <a:srgbClr val="1D5924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5" name="Picture 4" descr="http://www.detmobib.ru/images/pages/news/2018/10/ez08.jpg"/>
          <p:cNvPicPr>
            <a:picLocks noChangeAspect="1" noChangeArrowheads="1"/>
          </p:cNvPicPr>
          <p:nvPr/>
        </p:nvPicPr>
        <p:blipFill>
          <a:blip r:embed="rId2"/>
          <a:srcRect l="12500" t="6083" r="16295"/>
          <a:stretch>
            <a:fillRect/>
          </a:stretch>
        </p:blipFill>
        <p:spPr bwMode="auto">
          <a:xfrm>
            <a:off x="0" y="3214686"/>
            <a:ext cx="4143372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\\Optch03\фото и видео\2019\Неделя грузинской культуры\Открытие Грузия\DSC_0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183" y="0"/>
            <a:ext cx="4947817" cy="3286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\\Optch03\фото и видео\ВЛАДИМИР ИНТЕРНАЦИОНАЛЬНЫЙ\отобранные все\DSC_00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0" t="19497" r="21734" b="10394"/>
          <a:stretch/>
        </p:blipFill>
        <p:spPr bwMode="auto">
          <a:xfrm>
            <a:off x="-1" y="0"/>
            <a:ext cx="4218401" cy="3143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\\Optch03\фото и видео\ВЛАДИМИР ИНТЕРНАЦИОНАЛЬНЫЙ\Неделя езидской культуры 1-5 окт\1 день_Открытие\DSC_01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/>
          <a:stretch>
            <a:fillRect/>
          </a:stretch>
        </p:blipFill>
        <p:spPr bwMode="auto">
          <a:xfrm>
            <a:off x="4071934" y="3286124"/>
            <a:ext cx="5072067" cy="3571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2" y="2786058"/>
            <a:ext cx="1594286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122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server\Share\ОПЧ\Катя (Шашкова)\Диплом  лауреата премии культуры от Губернатора обл Сипягина В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41" y="0"/>
            <a:ext cx="919038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538BC8-99B1-4A00-84DF-0CFF72142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0115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40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071670" y="0"/>
            <a:ext cx="7215238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Деятельность Центра социально-культурной адаптации  детей мигрантов «Дружба» 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организует просветительскую работу по знакомству детей мигрантов с русской культурой, историей России и достопримечательностями Владимирской земли; 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даёт основы правового и эстетического воспитания, а также способствует развитию межнационального взаимопонимания. 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image.freepik.com/free-vector/no-translate-detected_6997-3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987522" cy="2000222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1E67B0-92D0-4FA6-A032-1E9996849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453" y="3397933"/>
            <a:ext cx="4398845" cy="34600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766DC9-5C47-4754-BBC8-EAF572870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875091"/>
            <a:ext cx="3999323" cy="29994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0C1082-8D4A-4552-BEEA-8111E84B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64" y="0"/>
            <a:ext cx="8822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52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Сохраненная информация\Desktop\ДРУЖБА\День народного единства\День народного Единства\DSC02584.JPG"/>
          <p:cNvPicPr>
            <a:picLocks noChangeAspect="1" noChangeArrowheads="1"/>
          </p:cNvPicPr>
          <p:nvPr/>
        </p:nvPicPr>
        <p:blipFill>
          <a:blip r:embed="rId2" cstate="print"/>
          <a:srcRect l="7952" t="-11905"/>
          <a:stretch>
            <a:fillRect/>
          </a:stretch>
        </p:blipFill>
        <p:spPr bwMode="auto">
          <a:xfrm>
            <a:off x="0" y="3319345"/>
            <a:ext cx="4357686" cy="353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Рабочий стол\Центр мигр\7 февраля Чему учит сказка\Отобранные\DSC09152.JPG"/>
          <p:cNvPicPr/>
          <p:nvPr/>
        </p:nvPicPr>
        <p:blipFill rotWithShape="1">
          <a:blip r:embed="rId3" cstate="print"/>
          <a:srcRect t="6348" b="-9483"/>
          <a:stretch/>
        </p:blipFill>
        <p:spPr bwMode="auto">
          <a:xfrm>
            <a:off x="4215950" y="3506194"/>
            <a:ext cx="4928051" cy="3643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52E4BE-2490-4BB3-BFB2-FF065E569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950" y="-1"/>
            <a:ext cx="4857752" cy="3643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C59814-458E-4B78-97F8-B79A34949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287" y="-71317"/>
            <a:ext cx="4357686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02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охраненная информация\Desktop\ДРУЖБА\Дружба 2017г\DSC038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077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6072206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+mj-lt"/>
              </a:rPr>
              <a:t>Русский язык и развитие речи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охраненная информация\Desktop\ДРУЖБА\Дружба 2017г\DSC03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1077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607220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Литература и чтение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E457E3-655E-467D-8620-9C325E2B9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" y="0"/>
            <a:ext cx="9039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53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Share\ОПЧ\На САЙТ\Иностранцы\Родной язык 2018\DSC_0085.JPG"/>
          <p:cNvPicPr>
            <a:picLocks noChangeAspect="1" noChangeArrowheads="1"/>
          </p:cNvPicPr>
          <p:nvPr/>
        </p:nvPicPr>
        <p:blipFill>
          <a:blip r:embed="rId2" cstate="print"/>
          <a:srcRect t="10442"/>
          <a:stretch>
            <a:fillRect/>
          </a:stretch>
        </p:blipFill>
        <p:spPr bwMode="auto">
          <a:xfrm>
            <a:off x="0" y="0"/>
            <a:ext cx="9209034" cy="685800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837E22-6089-4914-B12E-134B586C92BD}"/>
              </a:ext>
            </a:extLst>
          </p:cNvPr>
          <p:cNvSpPr/>
          <p:nvPr/>
        </p:nvSpPr>
        <p:spPr>
          <a:xfrm>
            <a:off x="1652002" y="1"/>
            <a:ext cx="75570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Родной язык –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душа народа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erver\Share\ОПЧ\На САЙТ\Иностранцы\Родной язык 2018\DSC_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34402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\\server\Share\ОПЧ\На САЙТ\Иностранцы\Родной язык 2018\DSC_0068.JPG"/>
          <p:cNvPicPr>
            <a:picLocks noChangeAspect="1" noChangeArrowheads="1"/>
          </p:cNvPicPr>
          <p:nvPr/>
        </p:nvPicPr>
        <p:blipFill>
          <a:blip r:embed="rId3" cstate="print"/>
          <a:srcRect l="26346" t="26542" r="25661"/>
          <a:stretch>
            <a:fillRect/>
          </a:stretch>
        </p:blipFill>
        <p:spPr bwMode="auto">
          <a:xfrm>
            <a:off x="0" y="3067436"/>
            <a:ext cx="3714744" cy="3790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\\server\Share\ОПЧ\На САЙТ\Иностранцы\Родной язык 2018\DSC_0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137925"/>
            <a:ext cx="5580112" cy="3720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\\SERVER\Share\ОПЧ\На САЙТ\Иностранцы\Родной язык 2019\DSC_0004.JPG"/>
          <p:cNvPicPr>
            <a:picLocks noChangeAspect="1" noChangeArrowheads="1"/>
          </p:cNvPicPr>
          <p:nvPr/>
        </p:nvPicPr>
        <p:blipFill>
          <a:blip r:embed="rId5" cstate="print"/>
          <a:srcRect l="1482" t="13636" r="2557"/>
          <a:stretch>
            <a:fillRect/>
          </a:stretch>
        </p:blipFill>
        <p:spPr bwMode="auto">
          <a:xfrm>
            <a:off x="3786150" y="0"/>
            <a:ext cx="5357850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RO\Desktop\ФОТКИ\Миграц.центр\DSC_0152.JPG"/>
          <p:cNvPicPr>
            <a:picLocks noChangeAspect="1" noChangeArrowheads="1"/>
          </p:cNvPicPr>
          <p:nvPr/>
        </p:nvPicPr>
        <p:blipFill>
          <a:blip r:embed="rId2" cstate="print"/>
          <a:srcRect r="8984"/>
          <a:stretch>
            <a:fillRect/>
          </a:stretch>
        </p:blipFill>
        <p:spPr bwMode="auto">
          <a:xfrm>
            <a:off x="4365067" y="3357562"/>
            <a:ext cx="4778933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PRO\Desktop\ФОТКИ\Миграц.центр\DSC_0081.JPG"/>
          <p:cNvPicPr>
            <a:picLocks noChangeAspect="1" noChangeArrowheads="1"/>
          </p:cNvPicPr>
          <p:nvPr/>
        </p:nvPicPr>
        <p:blipFill>
          <a:blip r:embed="rId3" cstate="print"/>
          <a:srcRect r="7422"/>
          <a:stretch>
            <a:fillRect/>
          </a:stretch>
        </p:blipFill>
        <p:spPr bwMode="auto">
          <a:xfrm>
            <a:off x="0" y="0"/>
            <a:ext cx="4563362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PRO\Desktop\ФОТКИ\Миграц.центр\DSC_0096.JPG"/>
          <p:cNvPicPr>
            <a:picLocks noChangeAspect="1" noChangeArrowheads="1"/>
          </p:cNvPicPr>
          <p:nvPr/>
        </p:nvPicPr>
        <p:blipFill>
          <a:blip r:embed="rId4" cstate="print"/>
          <a:srcRect l="7031"/>
          <a:stretch>
            <a:fillRect/>
          </a:stretch>
        </p:blipFill>
        <p:spPr bwMode="auto">
          <a:xfrm>
            <a:off x="4461760" y="0"/>
            <a:ext cx="4682241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PRO\Desktop\ФОТКИ\Миграц.центр\DSC_0065.JPG"/>
          <p:cNvPicPr>
            <a:picLocks noChangeAspect="1" noChangeArrowheads="1"/>
          </p:cNvPicPr>
          <p:nvPr/>
        </p:nvPicPr>
        <p:blipFill>
          <a:blip r:embed="rId5" cstate="print"/>
          <a:srcRect r="14084"/>
          <a:stretch>
            <a:fillRect/>
          </a:stretch>
        </p:blipFill>
        <p:spPr bwMode="auto">
          <a:xfrm>
            <a:off x="0" y="3357562"/>
            <a:ext cx="4511152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214414" y="-142900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Сотрудничество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6948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3" name="Рисунок 2" descr="https://thumb.cloud.mail.ru/weblink/thumb/xw1/2nGf/3PqTAk9eC/IMG_3463.JPG?x-email=s.shashilova%40list.ru"/>
          <p:cNvPicPr/>
          <p:nvPr/>
        </p:nvPicPr>
        <p:blipFill>
          <a:blip r:embed="rId2" cstate="print"/>
          <a:srcRect r="15997"/>
          <a:stretch>
            <a:fillRect/>
          </a:stretch>
        </p:blipFill>
        <p:spPr bwMode="auto">
          <a:xfrm>
            <a:off x="4642459" y="3285490"/>
            <a:ext cx="4501541" cy="3572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s://thumb.cloud.mail.ru/weblink/thumb/xw1/2nGf/3PqTAk9eC/IMG_3384.JPG?x-email=s.shashilova%40list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5143501" cy="3429000"/>
          </a:xfrm>
          <a:prstGeom prst="rect">
            <a:avLst/>
          </a:prstGeom>
          <a:noFill/>
        </p:spPr>
      </p:pic>
      <p:pic>
        <p:nvPicPr>
          <p:cNvPr id="5" name="Picture 4" descr="https://thumb.cloud.mail.ru/weblink/thumb/xw1/2nGf/3PqTAk9eC/IMG_3375.JPG?x-email=s.shashilova%40list.ru"/>
          <p:cNvPicPr>
            <a:picLocks noChangeAspect="1" noChangeArrowheads="1"/>
          </p:cNvPicPr>
          <p:nvPr/>
        </p:nvPicPr>
        <p:blipFill>
          <a:blip r:embed="rId4" cstate="print"/>
          <a:srcRect t="-5019"/>
          <a:stretch>
            <a:fillRect/>
          </a:stretch>
        </p:blipFill>
        <p:spPr bwMode="auto">
          <a:xfrm>
            <a:off x="0" y="3286124"/>
            <a:ext cx="5101776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thumb.cloud.mail.ru/weblink/thumb/xw1/2nGf/3PqTAk9eC/IMG_3325.JPG?x-email=s.shashilova%40list.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5" y="0"/>
            <a:ext cx="4929185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44208" y="2195572"/>
            <a:ext cx="24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Владимирская область</a:t>
            </a:r>
          </a:p>
        </p:txBody>
      </p:sp>
      <p:pic>
        <p:nvPicPr>
          <p:cNvPr id="10" name="Рисунок 9" descr="C:\КОРНЕВАЯ ПАПКА\Екатерина Игнатова\МЕРОПРИЯТИЯ\ЦЕНТР\Киржач 1\Киржач 1\DSC073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0"/>
            <a:ext cx="5000628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КОРНЕВАЯ ПАПКА\Екатерина Игнатова\МЕРОПРИЯТИЯ\ЦЕНТР\Киржач 1\Киржач 1\DSC0728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429000"/>
            <a:ext cx="464343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КОРНЕВАЯ ПАПКА\Екатерина Игнатова\МЕРОПРИЯТИЯ\ЦЕНТР\фото Вязники\Вязники Центр отобранные\DSC0767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15644" r="5744"/>
          <a:stretch/>
        </p:blipFill>
        <p:spPr bwMode="auto">
          <a:xfrm>
            <a:off x="35496" y="3429000"/>
            <a:ext cx="4607942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4071934" cy="314324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Выездные занятия  Центра в городах Вязники,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Киржач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Гороховец, Муром,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Селиваново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Гусь-Хрустальный, Меленки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80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Владимирский межнациональный информационно-образовательный портал «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Этнотека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этнотека.рф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b="1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906"/>
            <a:ext cx="9144000" cy="582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0" t="8746" r="23492" b="12663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2" t="16626" r="25388" b="22391"/>
          <a:stretch/>
        </p:blipFill>
        <p:spPr bwMode="auto">
          <a:xfrm>
            <a:off x="0" y="584679"/>
            <a:ext cx="9144000" cy="627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-1429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Национальная детская литература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01923" y="2428868"/>
            <a:ext cx="6970477" cy="2357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rgbClr val="002060"/>
                </a:solidFill>
              </a:rPr>
              <a:t>Спасибо за внимание!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6" y="5612064"/>
            <a:ext cx="2952328" cy="1245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0"/>
          <a:stretch>
            <a:fillRect/>
          </a:stretch>
        </p:blipFill>
        <p:spPr>
          <a:xfrm rot="16200000">
            <a:off x="-2450251" y="2932094"/>
            <a:ext cx="6858000" cy="993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8"/>
          <a:stretch>
            <a:fillRect/>
          </a:stretch>
        </p:blipFill>
        <p:spPr>
          <a:xfrm rot="16200000">
            <a:off x="4808258" y="2932094"/>
            <a:ext cx="6858000" cy="993812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45939" y="4221088"/>
            <a:ext cx="6970477" cy="1449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Franklin Gothic Demi" pitchFamily="34" charset="0"/>
              </a:rPr>
              <a:t>detmobib.ru</a:t>
            </a:r>
            <a:endParaRPr lang="ru-RU" i="1" dirty="0">
              <a:solidFill>
                <a:schemeClr val="accent5">
                  <a:lumMod val="50000"/>
                </a:schemeClr>
              </a:solidFill>
              <a:latin typeface="Franklin Gothic Demi" pitchFamily="34" charset="0"/>
            </a:endParaRPr>
          </a:p>
        </p:txBody>
      </p:sp>
      <p:pic>
        <p:nvPicPr>
          <p:cNvPr id="1026" name="Picture 2" descr="https://image.freepik.com/free-vector/no-translate-detected_6997-39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-1"/>
            <a:ext cx="3429024" cy="3450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7933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132</Words>
  <Application>Microsoft Office PowerPoint</Application>
  <PresentationFormat>Экран (4:3)</PresentationFormat>
  <Paragraphs>22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Franklin Gothic Demi</vt:lpstr>
      <vt:lpstr>Palatino Linotype</vt:lpstr>
      <vt:lpstr>Times New Roman</vt:lpstr>
      <vt:lpstr>Тема Office</vt:lpstr>
      <vt:lpstr>    Социально-культурная адаптация детей мигрантов.  Опыт работы Владимирской областной библиотеки для детей и молодежи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Владимирский межнациональный информационно-образовательный портал «Этнотека»  этнотека.рф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zal1</dc:creator>
  <cp:lastModifiedBy>svetlana</cp:lastModifiedBy>
  <cp:revision>115</cp:revision>
  <dcterms:created xsi:type="dcterms:W3CDTF">2016-09-21T08:43:11Z</dcterms:created>
  <dcterms:modified xsi:type="dcterms:W3CDTF">2023-04-17T18:35:20Z</dcterms:modified>
</cp:coreProperties>
</file>