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92" r:id="rId2"/>
    <p:sldId id="298" r:id="rId3"/>
    <p:sldId id="275" r:id="rId4"/>
    <p:sldId id="280" r:id="rId5"/>
    <p:sldId id="279" r:id="rId6"/>
    <p:sldId id="290" r:id="rId7"/>
    <p:sldId id="295" r:id="rId8"/>
    <p:sldId id="291" r:id="rId9"/>
    <p:sldId id="300" r:id="rId10"/>
    <p:sldId id="29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ЕБД</c:v>
                </c:pt>
                <c:pt idx="1">
                  <c:v>опека</c:v>
                </c:pt>
                <c:pt idx="2">
                  <c:v>КДН семья</c:v>
                </c:pt>
                <c:pt idx="3">
                  <c:v>КДН дети</c:v>
                </c:pt>
                <c:pt idx="4">
                  <c:v>ОДН дети</c:v>
                </c:pt>
                <c:pt idx="5">
                  <c:v>неполная семья</c:v>
                </c:pt>
                <c:pt idx="6">
                  <c:v>полная семья</c:v>
                </c:pt>
                <c:pt idx="7">
                  <c:v>мать-одиночка</c:v>
                </c:pt>
                <c:pt idx="8">
                  <c:v>малообеспеченные</c:v>
                </c:pt>
                <c:pt idx="9">
                  <c:v>многодетные</c:v>
                </c:pt>
                <c:pt idx="10">
                  <c:v>надомное обучение</c:v>
                </c:pt>
                <c:pt idx="11">
                  <c:v>инвалиды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1.9000000000000001</c:v>
                </c:pt>
                <c:pt idx="1">
                  <c:v>2.8</c:v>
                </c:pt>
                <c:pt idx="2">
                  <c:v>12.5</c:v>
                </c:pt>
                <c:pt idx="3">
                  <c:v>11.5</c:v>
                </c:pt>
                <c:pt idx="4">
                  <c:v>6.7</c:v>
                </c:pt>
                <c:pt idx="5">
                  <c:v>53.8</c:v>
                </c:pt>
                <c:pt idx="6">
                  <c:v>24</c:v>
                </c:pt>
                <c:pt idx="7">
                  <c:v>21.1</c:v>
                </c:pt>
                <c:pt idx="8">
                  <c:v>50</c:v>
                </c:pt>
                <c:pt idx="9">
                  <c:v>21</c:v>
                </c:pt>
                <c:pt idx="10">
                  <c:v>11.5</c:v>
                </c:pt>
                <c:pt idx="11">
                  <c:v>11.5</c:v>
                </c:pt>
              </c:numCache>
            </c:numRef>
          </c:val>
        </c:ser>
        <c:overlap val="100"/>
        <c:axId val="50248704"/>
        <c:axId val="50387584"/>
      </c:barChart>
      <c:catAx>
        <c:axId val="50248704"/>
        <c:scaling>
          <c:orientation val="minMax"/>
        </c:scaling>
        <c:axPos val="l"/>
        <c:numFmt formatCode="General" sourceLinked="0"/>
        <c:tickLblPos val="nextTo"/>
        <c:crossAx val="50387584"/>
        <c:crosses val="autoZero"/>
        <c:auto val="1"/>
        <c:lblAlgn val="ctr"/>
        <c:lblOffset val="100"/>
      </c:catAx>
      <c:valAx>
        <c:axId val="50387584"/>
        <c:scaling>
          <c:orientation val="minMax"/>
        </c:scaling>
        <c:axPos val="b"/>
        <c:majorGridlines/>
        <c:numFmt formatCode="General" sourceLinked="1"/>
        <c:tickLblPos val="nextTo"/>
        <c:crossAx val="5024870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24594-2C4E-4D11-A781-B12F31B2DFBC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BCC5B-0B49-4040-84B5-DC5FCF6481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BCC5B-0B49-4040-84B5-DC5FCF64813F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863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881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2972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36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945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1125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932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32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667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323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7504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1165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2084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92627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8361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7265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730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ED0C2A-E9DF-468D-99B5-76D2AAEB896F}" type="datetimeFigureOut">
              <a:rPr lang="ru-RU" smtClean="0"/>
              <a:pPr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6FE55C-93B1-47F3-9D4C-7D790759D02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823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84584" y="0"/>
            <a:ext cx="10801200" cy="7095745"/>
          </a:xfrm>
        </p:spPr>
      </p:pic>
      <p:sp>
        <p:nvSpPr>
          <p:cNvPr id="3" name="TextBox 2"/>
          <p:cNvSpPr txBox="1"/>
          <p:nvPr/>
        </p:nvSpPr>
        <p:spPr>
          <a:xfrm>
            <a:off x="6143636" y="5857892"/>
            <a:ext cx="3337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Преподаватель Герасимова Е.А.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187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3744416" cy="4824536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5152" y="836712"/>
            <a:ext cx="3337560" cy="50977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Вот он сидит перед нами, взгляните.</a:t>
            </a:r>
          </a:p>
          <a:p>
            <a:pPr>
              <a:buNone/>
            </a:pPr>
            <a:r>
              <a:rPr lang="ru-RU" dirty="0" smtClean="0"/>
              <a:t>Сжался пружиной, отчаялся он,</a:t>
            </a:r>
          </a:p>
          <a:p>
            <a:pPr>
              <a:buNone/>
            </a:pPr>
            <a:r>
              <a:rPr lang="ru-RU" dirty="0" smtClean="0"/>
              <a:t>С миром оборваны тонкие нити.</a:t>
            </a:r>
          </a:p>
          <a:p>
            <a:pPr>
              <a:buNone/>
            </a:pPr>
            <a:r>
              <a:rPr lang="ru-RU" dirty="0" smtClean="0"/>
              <a:t>Словно стена, без дверей и окон.</a:t>
            </a:r>
          </a:p>
          <a:p>
            <a:pPr>
              <a:buNone/>
            </a:pPr>
            <a:r>
              <a:rPr lang="ru-RU" dirty="0" smtClean="0"/>
              <a:t>Вот они, главные истины эти:</a:t>
            </a:r>
          </a:p>
          <a:p>
            <a:pPr>
              <a:buNone/>
            </a:pPr>
            <a:r>
              <a:rPr lang="ru-RU" dirty="0" smtClean="0"/>
              <a:t>Поздно заметили... Поздно учли...</a:t>
            </a:r>
          </a:p>
          <a:p>
            <a:pPr>
              <a:buNone/>
            </a:pPr>
            <a:r>
              <a:rPr lang="ru-RU" dirty="0" smtClean="0"/>
              <a:t>Нет! Не рождаются трудными дети!</a:t>
            </a:r>
          </a:p>
          <a:p>
            <a:pPr>
              <a:buNone/>
            </a:pPr>
            <a:r>
              <a:rPr lang="ru-RU" dirty="0" smtClean="0"/>
              <a:t>Просто им вовремя не помогли</a:t>
            </a:r>
          </a:p>
          <a:p>
            <a:pPr>
              <a:buNone/>
            </a:pPr>
            <a:r>
              <a:rPr lang="ru-RU" dirty="0" smtClean="0"/>
              <a:t>С. Давидович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gw.isuct.ru/e-publ/portal/sites/ru.e-publ.portal/files/dep/soc/image5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08912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профилактической работы: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оказание помощи подросткам, оказавшимся в трудной жизненной ситуации</a:t>
            </a:r>
          </a:p>
          <a:p>
            <a:r>
              <a:rPr lang="ru-RU" dirty="0" smtClean="0"/>
              <a:t> выявление и пресечение случаев жестокого обращения с подростками</a:t>
            </a:r>
          </a:p>
          <a:p>
            <a:r>
              <a:rPr lang="ru-RU" dirty="0" smtClean="0"/>
              <a:t> обеспечение и защита конституционных прав несовершеннолетних </a:t>
            </a:r>
          </a:p>
          <a:p>
            <a:r>
              <a:rPr lang="ru-RU" dirty="0" smtClean="0"/>
              <a:t>оказание помощи по предупреждению правонарушений </a:t>
            </a:r>
          </a:p>
          <a:p>
            <a:r>
              <a:rPr lang="ru-RU" dirty="0" smtClean="0"/>
              <a:t>профилактическая работа с семьями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images.myshared.ru/9/543181/slide_1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08912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://images.myshared.ru/9/543181/slide_13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208912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93752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Психолого-педагогическая поддержка: (</a:t>
            </a:r>
            <a:r>
              <a:rPr lang="ru-RU" dirty="0" smtClean="0"/>
              <a:t>консультации,  </a:t>
            </a:r>
            <a:r>
              <a:rPr lang="ru-RU" dirty="0" smtClean="0"/>
              <a:t>индивидуальная и групповая </a:t>
            </a:r>
            <a:r>
              <a:rPr lang="ru-RU" dirty="0" smtClean="0"/>
              <a:t>работа, </a:t>
            </a:r>
            <a:r>
              <a:rPr lang="ru-RU" dirty="0" smtClean="0"/>
              <a:t>тренинговые занятия, релаксация, ароматерапия )</a:t>
            </a:r>
            <a:endParaRPr lang="ru-RU" dirty="0"/>
          </a:p>
        </p:txBody>
      </p:sp>
      <p:pic>
        <p:nvPicPr>
          <p:cNvPr id="4" name="Рисунок 3" descr="IMG_0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92896"/>
            <a:ext cx="2376264" cy="2160240"/>
          </a:xfrm>
          <a:prstGeom prst="rect">
            <a:avLst/>
          </a:prstGeom>
        </p:spPr>
      </p:pic>
      <p:pic>
        <p:nvPicPr>
          <p:cNvPr id="7" name="Рисунок 6" descr="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2564904"/>
            <a:ext cx="1872208" cy="3672408"/>
          </a:xfrm>
          <a:prstGeom prst="rect">
            <a:avLst/>
          </a:prstGeom>
        </p:spPr>
      </p:pic>
      <p:pic>
        <p:nvPicPr>
          <p:cNvPr id="8" name="Рисунок 7" descr="0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3356992"/>
            <a:ext cx="2664296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865591"/>
          </a:xfrm>
        </p:spPr>
        <p:txBody>
          <a:bodyPr>
            <a:normAutofit/>
          </a:bodyPr>
          <a:lstStyle/>
          <a:p>
            <a:r>
              <a:rPr lang="ru-RU" sz="1300" dirty="0" smtClean="0"/>
              <a:t>Работа с родителями :</a:t>
            </a:r>
            <a:br>
              <a:rPr lang="ru-RU" sz="1300" dirty="0" smtClean="0"/>
            </a:br>
            <a:r>
              <a:rPr lang="ru-RU" sz="1300" dirty="0" smtClean="0"/>
              <a:t>Проведение тематических родительских собраний</a:t>
            </a:r>
            <a:br>
              <a:rPr lang="ru-RU" sz="1300" dirty="0" smtClean="0"/>
            </a:br>
            <a:r>
              <a:rPr lang="ru-RU" sz="1300" dirty="0" smtClean="0"/>
              <a:t>Оказание консультативной помощи, психолого-педагогическое просвещение</a:t>
            </a:r>
            <a:br>
              <a:rPr lang="ru-RU" sz="1300" dirty="0" smtClean="0"/>
            </a:br>
            <a:r>
              <a:rPr lang="ru-RU" sz="1300" dirty="0" smtClean="0"/>
              <a:t>Встреча с сотрудниками ОДН,КДН и ЗП, работниками прокуратуры и органами опеки и попечительства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420888"/>
            <a:ext cx="3236656" cy="2427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2564904"/>
            <a:ext cx="4536504" cy="34023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244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268760"/>
            <a:ext cx="6635080" cy="79208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4200" dirty="0" smtClean="0"/>
              <a:t>Социально-правовая поддержка : соблюдение прав, содействие в реализации правовых гарантий подростков, правовое воспитание</a:t>
            </a:r>
            <a:r>
              <a:rPr lang="ru-RU" sz="3600" dirty="0" smtClean="0"/>
              <a:t> 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916832"/>
            <a:ext cx="3528392" cy="26462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2348880"/>
            <a:ext cx="5532107" cy="41490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Социальный портрет школы: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42957257"/>
              </p:ext>
            </p:extLst>
          </p:nvPr>
        </p:nvGraphicFramePr>
        <p:xfrm>
          <a:off x="755576" y="1916833"/>
          <a:ext cx="763284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865" y="908721"/>
            <a:ext cx="6798736" cy="50264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i="1" dirty="0" smtClean="0">
                <a:latin typeface="Batang" pitchFamily="18" charset="-127"/>
                <a:ea typeface="Batang" pitchFamily="18" charset="-127"/>
              </a:rPr>
              <a:t>Благодарю за внимание</a:t>
            </a:r>
            <a:endParaRPr lang="ru-RU" sz="6000" b="1" i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535</TotalTime>
  <Words>144</Words>
  <Application>Microsoft Office PowerPoint</Application>
  <PresentationFormat>Экран (4:3)</PresentationFormat>
  <Paragraphs>23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Натуральные материалы</vt:lpstr>
      <vt:lpstr>Слайд 1</vt:lpstr>
      <vt:lpstr>Слайд 2</vt:lpstr>
      <vt:lpstr>Слайд 3</vt:lpstr>
      <vt:lpstr>Задачи профилактической работы:</vt:lpstr>
      <vt:lpstr>Слайд 5</vt:lpstr>
      <vt:lpstr>Слайд 6</vt:lpstr>
      <vt:lpstr>Работа с родителями : Проведение тематических родительских собраний Оказание консультативной помощи, психолого-педагогическое просвещение Встреча с сотрудниками ОДН,КДН и ЗП, работниками прокуратуры и органами опеки и попечительства </vt:lpstr>
      <vt:lpstr>Слайд 8</vt:lpstr>
      <vt:lpstr>Социальный портрет школы: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«ПРОФИЛАКТИКА ДЕВИАНТНОГО ПОВЕДЕНИЯ И ПРАВОНАРУШЕНИЙ НЕСОВЕРШЕННОЛЕТНИХ В ОБРАЗОВАТЕЛЬНОМ УЧРЕЖДЕНИИ»</dc:title>
  <dc:creator>chkola</dc:creator>
  <cp:lastModifiedBy>Пользователь Windows</cp:lastModifiedBy>
  <cp:revision>66</cp:revision>
  <dcterms:created xsi:type="dcterms:W3CDTF">2015-10-08T09:32:26Z</dcterms:created>
  <dcterms:modified xsi:type="dcterms:W3CDTF">2024-04-18T08:53:05Z</dcterms:modified>
</cp:coreProperties>
</file>